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77" r:id="rId2"/>
    <p:sldId id="257" r:id="rId3"/>
    <p:sldId id="269" r:id="rId4"/>
    <p:sldId id="279" r:id="rId5"/>
    <p:sldId id="278" r:id="rId6"/>
    <p:sldId id="280" r:id="rId7"/>
    <p:sldId id="271" r:id="rId8"/>
    <p:sldId id="258" r:id="rId9"/>
    <p:sldId id="259" r:id="rId10"/>
    <p:sldId id="270" r:id="rId11"/>
    <p:sldId id="281" r:id="rId12"/>
    <p:sldId id="260" r:id="rId13"/>
    <p:sldId id="282" r:id="rId14"/>
    <p:sldId id="284" r:id="rId15"/>
    <p:sldId id="283" r:id="rId16"/>
    <p:sldId id="286" r:id="rId17"/>
    <p:sldId id="261" r:id="rId18"/>
    <p:sldId id="285" r:id="rId19"/>
    <p:sldId id="287" r:id="rId20"/>
    <p:sldId id="288" r:id="rId21"/>
    <p:sldId id="273" r:id="rId22"/>
    <p:sldId id="272" r:id="rId23"/>
    <p:sldId id="289" r:id="rId24"/>
    <p:sldId id="294" r:id="rId25"/>
    <p:sldId id="290" r:id="rId26"/>
    <p:sldId id="291" r:id="rId27"/>
    <p:sldId id="292"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ad  Isaacson "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F9FA"/>
    <a:srgbClr val="4C21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299" autoAdjust="0"/>
  </p:normalViewPr>
  <p:slideViewPr>
    <p:cSldViewPr snapToGrid="0">
      <p:cViewPr>
        <p:scale>
          <a:sx n="75" d="100"/>
          <a:sy n="75" d="100"/>
        </p:scale>
        <p:origin x="-1264" y="-128"/>
      </p:cViewPr>
      <p:guideLst>
        <p:guide orient="horz" pos="2160"/>
        <p:guide pos="2880"/>
      </p:guideLst>
    </p:cSldViewPr>
  </p:slideViewPr>
  <p:notesTextViewPr>
    <p:cViewPr>
      <p:scale>
        <a:sx n="100" d="100"/>
        <a:sy n="100" d="100"/>
      </p:scale>
      <p:origin x="0" y="0"/>
    </p:cViewPr>
  </p:notesTextViewPr>
  <p:notesViewPr>
    <p:cSldViewPr snapToGrid="0">
      <p:cViewPr varScale="1">
        <p:scale>
          <a:sx n="65" d="100"/>
          <a:sy n="65" d="100"/>
        </p:scale>
        <p:origin x="-212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commentAuthors" Target="commentAuthor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BE559A6-761E-4496-AD31-1F48E2477C47}" type="datetimeFigureOut">
              <a:rPr lang="en-US"/>
              <a:pPr>
                <a:defRPr/>
              </a:pPr>
              <a:t>11/7/14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AC873EA-419F-483C-91D2-A5514F0591BE}" type="slidenum">
              <a:rPr lang="en-US"/>
              <a:pPr>
                <a:defRPr/>
              </a:pPr>
              <a:t>‹#›</a:t>
            </a:fld>
            <a:endParaRPr lang="en-US" dirty="0"/>
          </a:p>
        </p:txBody>
      </p:sp>
    </p:spTree>
    <p:extLst>
      <p:ext uri="{BB962C8B-B14F-4D97-AF65-F5344CB8AC3E}">
        <p14:creationId xmlns:p14="http://schemas.microsoft.com/office/powerpoint/2010/main" val="1146770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01475A8-80CF-4969-925D-EE15CB1A071A}" type="datetimeFigureOut">
              <a:rPr lang="en-US"/>
              <a:pPr>
                <a:defRPr/>
              </a:pPr>
              <a:t>11/7/14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1CC5DCC-81F6-4A27-A690-FB69A5AAFD95}" type="slidenum">
              <a:rPr lang="en-US"/>
              <a:pPr>
                <a:defRPr/>
              </a:pPr>
              <a:t>‹#›</a:t>
            </a:fld>
            <a:endParaRPr lang="en-US" dirty="0"/>
          </a:p>
        </p:txBody>
      </p:sp>
    </p:spTree>
    <p:extLst>
      <p:ext uri="{BB962C8B-B14F-4D97-AF65-F5344CB8AC3E}">
        <p14:creationId xmlns:p14="http://schemas.microsoft.com/office/powerpoint/2010/main" val="2786098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1CC5DCC-81F6-4A27-A690-FB69A5AAFD95}" type="slidenum">
              <a:rPr lang="en-US" smtClean="0"/>
              <a:pPr>
                <a:defRPr/>
              </a:pPr>
              <a:t>3</a:t>
            </a:fld>
            <a:endParaRPr lang="en-US" dirty="0"/>
          </a:p>
        </p:txBody>
      </p:sp>
    </p:spTree>
    <p:extLst>
      <p:ext uri="{BB962C8B-B14F-4D97-AF65-F5344CB8AC3E}">
        <p14:creationId xmlns:p14="http://schemas.microsoft.com/office/powerpoint/2010/main" val="1547259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1CC5DCC-81F6-4A27-A690-FB69A5AAFD95}" type="slidenum">
              <a:rPr lang="en-US" smtClean="0"/>
              <a:pPr>
                <a:defRPr/>
              </a:pPr>
              <a:t>18</a:t>
            </a:fld>
            <a:endParaRPr lang="en-US" dirty="0"/>
          </a:p>
        </p:txBody>
      </p:sp>
    </p:spTree>
    <p:extLst>
      <p:ext uri="{BB962C8B-B14F-4D97-AF65-F5344CB8AC3E}">
        <p14:creationId xmlns:p14="http://schemas.microsoft.com/office/powerpoint/2010/main" val="24889764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1CC5DCC-81F6-4A27-A690-FB69A5AAFD95}" type="slidenum">
              <a:rPr lang="en-US" smtClean="0"/>
              <a:pPr>
                <a:defRPr/>
              </a:pPr>
              <a:t>19</a:t>
            </a:fld>
            <a:endParaRPr lang="en-US" dirty="0"/>
          </a:p>
        </p:txBody>
      </p:sp>
    </p:spTree>
    <p:extLst>
      <p:ext uri="{BB962C8B-B14F-4D97-AF65-F5344CB8AC3E}">
        <p14:creationId xmlns:p14="http://schemas.microsoft.com/office/powerpoint/2010/main" val="2488976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negative power of identity I am drawing together two sets</a:t>
            </a:r>
            <a:r>
              <a:rPr lang="en-US" baseline="0" dirty="0" smtClean="0"/>
              <a:t> of issues raised by our research. The first is that a too close identification of the former patient with their veteran status can lead to a more restricted social network usually comprising other veterans to the exclusion </a:t>
            </a:r>
            <a:r>
              <a:rPr lang="en-US" baseline="0" dirty="0" err="1" smtClean="0"/>
              <a:t>fo</a:t>
            </a:r>
            <a:r>
              <a:rPr lang="en-US" baseline="0" dirty="0" smtClean="0"/>
              <a:t> other groups including neighbors, colleagues at work, other students and etc. Secondly we’ve seen that among the patients who are more tightly committed to their military identity a crisis of confidence at the ways they are unable to “measure up.” This is the case among some of the former patients who opted to remain in the military (feelings of tokenism, or frustration at the jobs they could attain). </a:t>
            </a:r>
            <a:endParaRPr lang="en-US" dirty="0"/>
          </a:p>
        </p:txBody>
      </p:sp>
      <p:sp>
        <p:nvSpPr>
          <p:cNvPr id="4" name="Slide Number Placeholder 3"/>
          <p:cNvSpPr>
            <a:spLocks noGrp="1"/>
          </p:cNvSpPr>
          <p:nvPr>
            <p:ph type="sldNum" sz="quarter" idx="10"/>
          </p:nvPr>
        </p:nvSpPr>
        <p:spPr/>
        <p:txBody>
          <a:bodyPr/>
          <a:lstStyle/>
          <a:p>
            <a:pPr>
              <a:defRPr/>
            </a:pPr>
            <a:fld id="{51CC5DCC-81F6-4A27-A690-FB69A5AAFD95}" type="slidenum">
              <a:rPr lang="en-US" smtClean="0"/>
              <a:pPr>
                <a:defRPr/>
              </a:pPr>
              <a:t>20</a:t>
            </a:fld>
            <a:endParaRPr lang="en-US" dirty="0"/>
          </a:p>
        </p:txBody>
      </p:sp>
    </p:spTree>
    <p:extLst>
      <p:ext uri="{BB962C8B-B14F-4D97-AF65-F5344CB8AC3E}">
        <p14:creationId xmlns:p14="http://schemas.microsoft.com/office/powerpoint/2010/main" val="2488976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think here you need to</a:t>
            </a:r>
            <a:r>
              <a:rPr lang="en-US" baseline="0" dirty="0" smtClean="0"/>
              <a:t> be up front that you’ve mentioned some of this in the earlier slides on anthropology but you want to return to this discussion to discuss how the results of the </a:t>
            </a:r>
            <a:r>
              <a:rPr lang="en-US" baseline="0" dirty="0" err="1" smtClean="0"/>
              <a:t>enthographic</a:t>
            </a:r>
            <a:r>
              <a:rPr lang="en-US" baseline="0" dirty="0" smtClean="0"/>
              <a:t> work will lead to actionable outcomes. </a:t>
            </a:r>
            <a:endParaRPr lang="en-US" dirty="0"/>
          </a:p>
        </p:txBody>
      </p:sp>
      <p:sp>
        <p:nvSpPr>
          <p:cNvPr id="4" name="Slide Number Placeholder 3"/>
          <p:cNvSpPr>
            <a:spLocks noGrp="1"/>
          </p:cNvSpPr>
          <p:nvPr>
            <p:ph type="sldNum" sz="quarter" idx="10"/>
          </p:nvPr>
        </p:nvSpPr>
        <p:spPr/>
        <p:txBody>
          <a:bodyPr/>
          <a:lstStyle/>
          <a:p>
            <a:pPr>
              <a:defRPr/>
            </a:pPr>
            <a:fld id="{51CC5DCC-81F6-4A27-A690-FB69A5AAFD95}" type="slidenum">
              <a:rPr lang="en-US" smtClean="0"/>
              <a:pPr>
                <a:defRPr/>
              </a:pPr>
              <a:t>23</a:t>
            </a:fld>
            <a:endParaRPr lang="en-US" dirty="0"/>
          </a:p>
        </p:txBody>
      </p:sp>
    </p:spTree>
    <p:extLst>
      <p:ext uri="{BB962C8B-B14F-4D97-AF65-F5344CB8AC3E}">
        <p14:creationId xmlns:p14="http://schemas.microsoft.com/office/powerpoint/2010/main" val="2488976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1CC5DCC-81F6-4A27-A690-FB69A5AAFD95}" type="slidenum">
              <a:rPr lang="en-US" smtClean="0"/>
              <a:pPr>
                <a:defRPr/>
              </a:pPr>
              <a:t>24</a:t>
            </a:fld>
            <a:endParaRPr lang="en-US" dirty="0"/>
          </a:p>
        </p:txBody>
      </p:sp>
    </p:spTree>
    <p:extLst>
      <p:ext uri="{BB962C8B-B14F-4D97-AF65-F5344CB8AC3E}">
        <p14:creationId xmlns:p14="http://schemas.microsoft.com/office/powerpoint/2010/main" val="2488976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1CC5DCC-81F6-4A27-A690-FB69A5AAFD95}" type="slidenum">
              <a:rPr lang="en-US" smtClean="0"/>
              <a:pPr>
                <a:defRPr/>
              </a:pPr>
              <a:t>25</a:t>
            </a:fld>
            <a:endParaRPr lang="en-US" dirty="0"/>
          </a:p>
        </p:txBody>
      </p:sp>
    </p:spTree>
    <p:extLst>
      <p:ext uri="{BB962C8B-B14F-4D97-AF65-F5344CB8AC3E}">
        <p14:creationId xmlns:p14="http://schemas.microsoft.com/office/powerpoint/2010/main" val="24889764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1CC5DCC-81F6-4A27-A690-FB69A5AAFD95}" type="slidenum">
              <a:rPr lang="en-US" smtClean="0"/>
              <a:pPr>
                <a:defRPr/>
              </a:pPr>
              <a:t>26</a:t>
            </a:fld>
            <a:endParaRPr lang="en-US" dirty="0"/>
          </a:p>
        </p:txBody>
      </p:sp>
    </p:spTree>
    <p:extLst>
      <p:ext uri="{BB962C8B-B14F-4D97-AF65-F5344CB8AC3E}">
        <p14:creationId xmlns:p14="http://schemas.microsoft.com/office/powerpoint/2010/main" val="24889764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1CC5DCC-81F6-4A27-A690-FB69A5AAFD95}" type="slidenum">
              <a:rPr lang="en-US" smtClean="0"/>
              <a:pPr>
                <a:defRPr/>
              </a:pPr>
              <a:t>27</a:t>
            </a:fld>
            <a:endParaRPr lang="en-US" dirty="0"/>
          </a:p>
        </p:txBody>
      </p:sp>
    </p:spTree>
    <p:extLst>
      <p:ext uri="{BB962C8B-B14F-4D97-AF65-F5344CB8AC3E}">
        <p14:creationId xmlns:p14="http://schemas.microsoft.com/office/powerpoint/2010/main" val="2488976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1CC5DCC-81F6-4A27-A690-FB69A5AAFD95}" type="slidenum">
              <a:rPr lang="en-US" smtClean="0"/>
              <a:pPr>
                <a:defRPr/>
              </a:pPr>
              <a:t>4</a:t>
            </a:fld>
            <a:endParaRPr lang="en-US" dirty="0"/>
          </a:p>
        </p:txBody>
      </p:sp>
    </p:spTree>
    <p:extLst>
      <p:ext uri="{BB962C8B-B14F-4D97-AF65-F5344CB8AC3E}">
        <p14:creationId xmlns:p14="http://schemas.microsoft.com/office/powerpoint/2010/main" val="1547259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1CC5DCC-81F6-4A27-A690-FB69A5AAFD95}" type="slidenum">
              <a:rPr lang="en-US" smtClean="0"/>
              <a:pPr>
                <a:defRPr/>
              </a:pPr>
              <a:t>5</a:t>
            </a:fld>
            <a:endParaRPr lang="en-US" dirty="0"/>
          </a:p>
        </p:txBody>
      </p:sp>
    </p:spTree>
    <p:extLst>
      <p:ext uri="{BB962C8B-B14F-4D97-AF65-F5344CB8AC3E}">
        <p14:creationId xmlns:p14="http://schemas.microsoft.com/office/powerpoint/2010/main" val="1547259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51CC5DCC-81F6-4A27-A690-FB69A5AAFD95}" type="slidenum">
              <a:rPr lang="en-US" smtClean="0"/>
              <a:pPr>
                <a:defRPr/>
              </a:pPr>
              <a:t>6</a:t>
            </a:fld>
            <a:endParaRPr lang="en-US" dirty="0"/>
          </a:p>
        </p:txBody>
      </p:sp>
    </p:spTree>
    <p:extLst>
      <p:ext uri="{BB962C8B-B14F-4D97-AF65-F5344CB8AC3E}">
        <p14:creationId xmlns:p14="http://schemas.microsoft.com/office/powerpoint/2010/main" val="1547259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JRRD manuscript</a:t>
            </a:r>
            <a:r>
              <a:rPr lang="en-US" baseline="0" dirty="0" smtClean="0"/>
              <a:t> submission on return to duty is a good example of this.</a:t>
            </a:r>
          </a:p>
          <a:p>
            <a:endParaRPr lang="en-US" baseline="0" dirty="0" smtClean="0"/>
          </a:p>
          <a:p>
            <a:r>
              <a:rPr lang="en-US" baseline="0" dirty="0" smtClean="0"/>
              <a:t>Survey research is very good at evaluating existing conceptual models. But the underpinnings of those models are themselves the product of consensus. Qualitative research, generally and anthropology best of all is very useful for establishing what the consensus is between different categories of participants. </a:t>
            </a:r>
            <a:endParaRPr lang="en-US" dirty="0"/>
          </a:p>
        </p:txBody>
      </p:sp>
      <p:sp>
        <p:nvSpPr>
          <p:cNvPr id="4" name="Slide Number Placeholder 3"/>
          <p:cNvSpPr>
            <a:spLocks noGrp="1"/>
          </p:cNvSpPr>
          <p:nvPr>
            <p:ph type="sldNum" sz="quarter" idx="10"/>
          </p:nvPr>
        </p:nvSpPr>
        <p:spPr/>
        <p:txBody>
          <a:bodyPr/>
          <a:lstStyle/>
          <a:p>
            <a:pPr>
              <a:defRPr/>
            </a:pPr>
            <a:fld id="{51CC5DCC-81F6-4A27-A690-FB69A5AAFD95}" type="slidenum">
              <a:rPr lang="en-US" smtClean="0"/>
              <a:pPr>
                <a:defRPr/>
              </a:pPr>
              <a:t>7</a:t>
            </a:fld>
            <a:endParaRPr lang="en-US" dirty="0"/>
          </a:p>
        </p:txBody>
      </p:sp>
    </p:spTree>
    <p:extLst>
      <p:ext uri="{BB962C8B-B14F-4D97-AF65-F5344CB8AC3E}">
        <p14:creationId xmlns:p14="http://schemas.microsoft.com/office/powerpoint/2010/main" val="1547259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1CC5DCC-81F6-4A27-A690-FB69A5AAFD95}" type="slidenum">
              <a:rPr lang="en-US" smtClean="0"/>
              <a:pPr>
                <a:defRPr/>
              </a:pPr>
              <a:t>8</a:t>
            </a:fld>
            <a:endParaRPr lang="en-US" dirty="0"/>
          </a:p>
        </p:txBody>
      </p:sp>
    </p:spTree>
    <p:extLst>
      <p:ext uri="{BB962C8B-B14F-4D97-AF65-F5344CB8AC3E}">
        <p14:creationId xmlns:p14="http://schemas.microsoft.com/office/powerpoint/2010/main" val="3858861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Definition</a:t>
            </a:r>
            <a:r>
              <a:rPr lang="en-US" baseline="0" dirty="0" smtClean="0"/>
              <a:t> of a good outcome: The notion of what constitutes “good” in this context is a complex issue. From a narrowly </a:t>
            </a:r>
            <a:r>
              <a:rPr lang="en-US" baseline="0" dirty="0" err="1" smtClean="0"/>
              <a:t>functinalist</a:t>
            </a:r>
            <a:r>
              <a:rPr lang="en-US" baseline="0" dirty="0" smtClean="0"/>
              <a:t> perspective a good outcome in amputee care would be an outcome where the patient adopted the daily use of prostheses and continued to improve on the range of assessments that members of the clinical team uses to evaluate progress. For our purposes “good” also means that the patient has reached a level of recovery and healing that he or she considers to be a reasonable achievement. This can, at times, be before or beyond the treating team’s estimation. In the MATC, because patients can stay for such long durations in rehabilitative care – what constitutes a “good outcome” is usually a negotiation that takes into account both of these perspectives</a:t>
            </a:r>
            <a:endParaRPr lang="en-US" dirty="0" smtClean="0"/>
          </a:p>
          <a:p>
            <a:endParaRPr lang="en-US" dirty="0" smtClean="0"/>
          </a:p>
          <a:p>
            <a:endParaRPr lang="en-US" dirty="0" smtClean="0"/>
          </a:p>
          <a:p>
            <a:r>
              <a:rPr lang="en-US" dirty="0" smtClean="0"/>
              <a:t>This </a:t>
            </a:r>
            <a:r>
              <a:rPr lang="en-US" dirty="0" smtClean="0"/>
              <a:t>is the foundation that we see as setting</a:t>
            </a:r>
            <a:r>
              <a:rPr lang="en-US" baseline="0" dirty="0" smtClean="0"/>
              <a:t> the patients up to leave WR</a:t>
            </a:r>
            <a:endParaRPr lang="en-US" dirty="0"/>
          </a:p>
        </p:txBody>
      </p:sp>
      <p:sp>
        <p:nvSpPr>
          <p:cNvPr id="4" name="Slide Number Placeholder 3"/>
          <p:cNvSpPr>
            <a:spLocks noGrp="1"/>
          </p:cNvSpPr>
          <p:nvPr>
            <p:ph type="sldNum" sz="quarter" idx="10"/>
          </p:nvPr>
        </p:nvSpPr>
        <p:spPr/>
        <p:txBody>
          <a:bodyPr/>
          <a:lstStyle/>
          <a:p>
            <a:pPr>
              <a:defRPr/>
            </a:pPr>
            <a:fld id="{51CC5DCC-81F6-4A27-A690-FB69A5AAFD95}" type="slidenum">
              <a:rPr lang="en-US" smtClean="0"/>
              <a:pPr>
                <a:defRPr/>
              </a:pPr>
              <a:t>10</a:t>
            </a:fld>
            <a:endParaRPr lang="en-US" dirty="0"/>
          </a:p>
        </p:txBody>
      </p:sp>
    </p:spTree>
    <p:extLst>
      <p:ext uri="{BB962C8B-B14F-4D97-AF65-F5344CB8AC3E}">
        <p14:creationId xmlns:p14="http://schemas.microsoft.com/office/powerpoint/2010/main" val="3258359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foundation that we see as setting</a:t>
            </a:r>
            <a:r>
              <a:rPr lang="en-US" baseline="0" dirty="0" smtClean="0"/>
              <a:t> the patients up to leave WR</a:t>
            </a:r>
            <a:endParaRPr lang="en-US" dirty="0"/>
          </a:p>
        </p:txBody>
      </p:sp>
      <p:sp>
        <p:nvSpPr>
          <p:cNvPr id="4" name="Slide Number Placeholder 3"/>
          <p:cNvSpPr>
            <a:spLocks noGrp="1"/>
          </p:cNvSpPr>
          <p:nvPr>
            <p:ph type="sldNum" sz="quarter" idx="10"/>
          </p:nvPr>
        </p:nvSpPr>
        <p:spPr/>
        <p:txBody>
          <a:bodyPr/>
          <a:lstStyle/>
          <a:p>
            <a:pPr>
              <a:defRPr/>
            </a:pPr>
            <a:fld id="{51CC5DCC-81F6-4A27-A690-FB69A5AAFD95}" type="slidenum">
              <a:rPr lang="en-US" smtClean="0"/>
              <a:pPr>
                <a:defRPr/>
              </a:pPr>
              <a:t>11</a:t>
            </a:fld>
            <a:endParaRPr lang="en-US" dirty="0"/>
          </a:p>
        </p:txBody>
      </p:sp>
    </p:spTree>
    <p:extLst>
      <p:ext uri="{BB962C8B-B14F-4D97-AF65-F5344CB8AC3E}">
        <p14:creationId xmlns:p14="http://schemas.microsoft.com/office/powerpoint/2010/main" val="3258359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1CC5DCC-81F6-4A27-A690-FB69A5AAFD95}" type="slidenum">
              <a:rPr lang="en-US" smtClean="0"/>
              <a:pPr>
                <a:defRPr/>
              </a:pPr>
              <a:t>17</a:t>
            </a:fld>
            <a:endParaRPr lang="en-US" dirty="0"/>
          </a:p>
        </p:txBody>
      </p:sp>
    </p:spTree>
    <p:extLst>
      <p:ext uri="{BB962C8B-B14F-4D97-AF65-F5344CB8AC3E}">
        <p14:creationId xmlns:p14="http://schemas.microsoft.com/office/powerpoint/2010/main" val="2488976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9576E93-B92B-45A5-B2BD-FE6048A52B23}" type="datetimeFigureOut">
              <a:rPr lang="en-US"/>
              <a:pPr>
                <a:defRPr/>
              </a:pPr>
              <a:t>11/7/14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F309FE5-4180-4206-A499-25233ADEBCF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1E9DC9-E5FC-4750-B2AA-E1930CDACB59}" type="datetimeFigureOut">
              <a:rPr lang="en-US"/>
              <a:pPr>
                <a:defRPr/>
              </a:pPr>
              <a:t>11/7/14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292BD6A-D6ED-4FE5-8669-0CCC431FA2E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89B42DD-23B9-48CD-91B0-00E22F7F5A24}" type="datetimeFigureOut">
              <a:rPr lang="en-US"/>
              <a:pPr>
                <a:defRPr/>
              </a:pPr>
              <a:t>11/7/14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707FED7-F0AC-4466-BEFF-CC2F3294B9C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48C6F3-A760-4C3E-B927-D6811486EC1A}" type="datetimeFigureOut">
              <a:rPr lang="en-US"/>
              <a:pPr>
                <a:defRPr/>
              </a:pPr>
              <a:t>11/7/14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5C95474-81FA-489C-8F2A-6D3D4D0A74A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AE12ACB-6B5B-4AC9-BBC4-4D2C8A7916A7}" type="datetimeFigureOut">
              <a:rPr lang="en-US"/>
              <a:pPr>
                <a:defRPr/>
              </a:pPr>
              <a:t>11/7/14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4228F32-2764-4B57-86BD-AE89131E753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079DC3E-7996-4DD3-8283-77CC08B6CB7E}" type="datetimeFigureOut">
              <a:rPr lang="en-US"/>
              <a:pPr>
                <a:defRPr/>
              </a:pPr>
              <a:t>11/7/14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8D692F4-3F46-4C3D-ACAF-5C1BDD5117A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6C60B58-80C7-4382-B9AB-6E1B80A936F9}" type="datetimeFigureOut">
              <a:rPr lang="en-US"/>
              <a:pPr>
                <a:defRPr/>
              </a:pPr>
              <a:t>11/7/14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D43E1A7A-438E-4E52-8157-0A6D142039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4" name="Straight Connector 3"/>
          <p:cNvCxnSpPr/>
          <p:nvPr userDrawn="1"/>
        </p:nvCxnSpPr>
        <p:spPr>
          <a:xfrm>
            <a:off x="128588" y="1054100"/>
            <a:ext cx="8856662" cy="9525"/>
          </a:xfrm>
          <a:prstGeom prst="line">
            <a:avLst/>
          </a:prstGeom>
        </p:spPr>
        <p:style>
          <a:lnRef idx="2">
            <a:schemeClr val="dk1"/>
          </a:lnRef>
          <a:fillRef idx="0">
            <a:schemeClr val="dk1"/>
          </a:fillRef>
          <a:effectRef idx="1">
            <a:schemeClr val="dk1"/>
          </a:effectRef>
          <a:fontRef idx="minor">
            <a:schemeClr val="tx1"/>
          </a:fontRef>
        </p:style>
      </p:cxnSp>
      <p:sp>
        <p:nvSpPr>
          <p:cNvPr id="2" name="Title 1"/>
          <p:cNvSpPr>
            <a:spLocks noGrp="1"/>
          </p:cNvSpPr>
          <p:nvPr>
            <p:ph type="title"/>
          </p:nvPr>
        </p:nvSpPr>
        <p:spPr>
          <a:xfrm>
            <a:off x="0" y="0"/>
            <a:ext cx="8054109" cy="1006764"/>
          </a:xfrm>
        </p:spPr>
        <p:txBody>
          <a:bodyPr>
            <a:normAutofit/>
          </a:bodyPr>
          <a:lstStyle>
            <a:lvl1pPr algn="l">
              <a:defRPr sz="2400">
                <a:latin typeface="Arial" pitchFamily="34" charset="0"/>
                <a:cs typeface="Arial" pitchFamily="34" charset="0"/>
              </a:defRPr>
            </a:lvl1pPr>
          </a:lstStyle>
          <a:p>
            <a:r>
              <a:rPr lang="en-US" smtClean="0"/>
              <a:t>Click to edit Master title style</a:t>
            </a:r>
            <a:endParaRPr lang="en-US"/>
          </a:p>
        </p:txBody>
      </p:sp>
      <p:pic>
        <p:nvPicPr>
          <p:cNvPr id="1026" name="Picture 2" descr="C:\Pasquina\CRSR\CRSR\logo\New Image -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1453" y="52947"/>
            <a:ext cx="1573797" cy="9530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E4D028-8BB4-4DB0-AF75-7BBBB2A93AE3}" type="datetimeFigureOut">
              <a:rPr lang="en-US"/>
              <a:pPr>
                <a:defRPr/>
              </a:pPr>
              <a:t>11/7/14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EF905109-6390-4C76-A09D-EFE7349DDF6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B72B182-679F-4438-856D-63B8DE66DC1E}" type="datetimeFigureOut">
              <a:rPr lang="en-US"/>
              <a:pPr>
                <a:defRPr/>
              </a:pPr>
              <a:t>11/7/14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6C729CB-BAC4-4F81-B5D8-D705E55C044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4B75B8-4712-428D-8CB2-CDCD708BA049}" type="datetimeFigureOut">
              <a:rPr lang="en-US"/>
              <a:pPr>
                <a:defRPr/>
              </a:pPr>
              <a:t>11/7/14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5B372C2-63F0-4D40-BD25-9D61BD146C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E95E5DF-5EC0-4CF2-9BDB-11616BEE0D53}" type="datetimeFigureOut">
              <a:rPr lang="en-US"/>
              <a:pPr>
                <a:defRPr/>
              </a:pPr>
              <a:t>11/7/14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279F9B7-979F-49E1-B73F-1EDCDA8D31C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7" r:id="rId6"/>
    <p:sldLayoutId id="2147484002" r:id="rId7"/>
    <p:sldLayoutId id="2147484003" r:id="rId8"/>
    <p:sldLayoutId id="2147484004" r:id="rId9"/>
    <p:sldLayoutId id="2147484005" r:id="rId10"/>
    <p:sldLayoutId id="214748400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Center for Rehabilitation Sciences Research</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
        <p:nvSpPr>
          <p:cNvPr id="3" name="TextBox 2"/>
          <p:cNvSpPr txBox="1"/>
          <p:nvPr/>
        </p:nvSpPr>
        <p:spPr>
          <a:xfrm>
            <a:off x="192437" y="1244286"/>
            <a:ext cx="8826478" cy="5170647"/>
          </a:xfrm>
          <a:prstGeom prst="rect">
            <a:avLst/>
          </a:prstGeom>
          <a:noFill/>
        </p:spPr>
        <p:txBody>
          <a:bodyPr wrap="square" rtlCol="0">
            <a:spAutoFit/>
          </a:bodyPr>
          <a:lstStyle/>
          <a:p>
            <a:r>
              <a:rPr lang="en-US" sz="2400" b="1" dirty="0" smtClean="0"/>
              <a:t>The CRSR is a multi- and interdisciplinary research environment with a focus on orthopedic and extremity trauma.</a:t>
            </a:r>
            <a:endParaRPr lang="en-US" sz="2400" b="1" dirty="0"/>
          </a:p>
          <a:p>
            <a:endParaRPr lang="en-US" sz="2400" b="1" dirty="0"/>
          </a:p>
          <a:p>
            <a:r>
              <a:rPr lang="en-US" sz="2400" b="1" dirty="0" smtClean="0"/>
              <a:t>It is organized around four research areas:</a:t>
            </a:r>
          </a:p>
          <a:p>
            <a:endParaRPr lang="en-US" sz="2400" b="1" dirty="0"/>
          </a:p>
          <a:p>
            <a:r>
              <a:rPr lang="en-US" sz="2400" b="1" dirty="0" smtClean="0"/>
              <a:t>	</a:t>
            </a:r>
            <a:r>
              <a:rPr lang="en-US" b="1" dirty="0" smtClean="0"/>
              <a:t>RFA I – Barriers to Successful Reintegration</a:t>
            </a:r>
          </a:p>
          <a:p>
            <a:endParaRPr lang="en-US" b="1" dirty="0"/>
          </a:p>
          <a:p>
            <a:r>
              <a:rPr lang="en-US" b="1" dirty="0" smtClean="0"/>
              <a:t>	RFA II – Improvements to Pain Management Strategies</a:t>
            </a:r>
          </a:p>
          <a:p>
            <a:endParaRPr lang="en-US" b="1" dirty="0"/>
          </a:p>
          <a:p>
            <a:r>
              <a:rPr lang="en-US" b="1" dirty="0"/>
              <a:t>	</a:t>
            </a:r>
            <a:r>
              <a:rPr lang="en-US" b="1" dirty="0" smtClean="0"/>
              <a:t>RFA III – </a:t>
            </a:r>
            <a:r>
              <a:rPr lang="en-US" b="1" dirty="0"/>
              <a:t>Application of New Technologies to Advance Rehabilitation </a:t>
            </a:r>
            <a:r>
              <a:rPr lang="en-US" b="1" dirty="0" smtClean="0"/>
              <a:t>		and </a:t>
            </a:r>
            <a:r>
              <a:rPr lang="en-US" b="1" dirty="0"/>
              <a:t>Performance Measures</a:t>
            </a:r>
            <a:endParaRPr lang="en-US" b="1" dirty="0" smtClean="0"/>
          </a:p>
          <a:p>
            <a:endParaRPr lang="en-US" b="1" dirty="0"/>
          </a:p>
          <a:p>
            <a:r>
              <a:rPr lang="en-US" b="1" dirty="0" smtClean="0"/>
              <a:t>	RFA IV – </a:t>
            </a:r>
            <a:r>
              <a:rPr lang="en-US" b="1" dirty="0"/>
              <a:t>Transfer of New Technology Interventions to Improve </a:t>
            </a:r>
            <a:r>
              <a:rPr lang="en-US" b="1" dirty="0" smtClean="0"/>
              <a:t>Functionality</a:t>
            </a:r>
          </a:p>
          <a:p>
            <a:endParaRPr lang="en-US" b="1" dirty="0"/>
          </a:p>
          <a:p>
            <a:r>
              <a:rPr lang="en-US" b="1" dirty="0" smtClean="0"/>
              <a:t>	</a:t>
            </a:r>
          </a:p>
          <a:p>
            <a:r>
              <a:rPr lang="en-US" b="1" dirty="0"/>
              <a:t>	</a:t>
            </a:r>
            <a:r>
              <a:rPr lang="en-US" b="1" dirty="0" smtClean="0"/>
              <a:t>RFA V – </a:t>
            </a:r>
            <a:r>
              <a:rPr lang="en-US" b="1" dirty="0"/>
              <a:t>Investigation of Metabolic Bone Disorders</a:t>
            </a:r>
          </a:p>
        </p:txBody>
      </p:sp>
    </p:spTree>
    <p:extLst>
      <p:ext uri="{BB962C8B-B14F-4D97-AF65-F5344CB8AC3E}">
        <p14:creationId xmlns:p14="http://schemas.microsoft.com/office/powerpoint/2010/main" val="246399043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37" y="1244286"/>
            <a:ext cx="8951563" cy="5386091"/>
          </a:xfrm>
          <a:prstGeom prst="rect">
            <a:avLst/>
          </a:prstGeom>
          <a:noFill/>
        </p:spPr>
        <p:txBody>
          <a:bodyPr wrap="square" rtlCol="0">
            <a:spAutoFit/>
          </a:bodyPr>
          <a:lstStyle/>
          <a:p>
            <a:r>
              <a:rPr lang="en-US" sz="2400" b="1" dirty="0"/>
              <a:t>Research Focus Area I: </a:t>
            </a:r>
            <a:r>
              <a:rPr lang="en-US" sz="2400" b="1" dirty="0" smtClean="0"/>
              <a:t>Results to Date from CRSR Study 1 (Current Outpatients)</a:t>
            </a:r>
            <a:endParaRPr lang="en-US" sz="2400" b="1" dirty="0"/>
          </a:p>
          <a:p>
            <a:endParaRPr lang="en-US" sz="2400" dirty="0" smtClean="0"/>
          </a:p>
          <a:p>
            <a:r>
              <a:rPr lang="en-US" sz="2400" u="sng" dirty="0" smtClean="0"/>
              <a:t>Current Research Results:</a:t>
            </a:r>
            <a:endParaRPr lang="en-US" sz="2400" u="sng" dirty="0"/>
          </a:p>
          <a:p>
            <a:endParaRPr lang="en-US" sz="1600" dirty="0"/>
          </a:p>
          <a:p>
            <a:pPr marL="285750" indent="-285750">
              <a:buFont typeface="Arial"/>
              <a:buChar char="•"/>
            </a:pPr>
            <a:r>
              <a:rPr lang="en-US" dirty="0" smtClean="0"/>
              <a:t>Definition of what constitutes a “good” outcome from rehabilitation;</a:t>
            </a:r>
          </a:p>
          <a:p>
            <a:pPr marL="285750" indent="-285750">
              <a:buFont typeface="Arial"/>
              <a:buChar char="•"/>
            </a:pPr>
            <a:endParaRPr lang="en-US" dirty="0" smtClean="0"/>
          </a:p>
          <a:p>
            <a:pPr marL="285750" indent="-285750">
              <a:buFont typeface="Arial"/>
              <a:buChar char="•"/>
            </a:pPr>
            <a:r>
              <a:rPr lang="en-US" dirty="0" smtClean="0"/>
              <a:t>Early introduction of prosthetics is a strong motivator for success;</a:t>
            </a:r>
            <a:endParaRPr lang="en-US" dirty="0"/>
          </a:p>
          <a:p>
            <a:pPr marL="285750" indent="-285750">
              <a:buFont typeface="Arial"/>
              <a:buChar char="•"/>
            </a:pPr>
            <a:endParaRPr lang="en-US" dirty="0"/>
          </a:p>
          <a:p>
            <a:pPr marL="285750" indent="-285750">
              <a:buFont typeface="Arial"/>
              <a:buChar char="•"/>
            </a:pPr>
            <a:r>
              <a:rPr lang="en-US" dirty="0" smtClean="0"/>
              <a:t>Good rapport between patient and treatment team is critical;</a:t>
            </a:r>
            <a:endParaRPr lang="en-US" dirty="0"/>
          </a:p>
          <a:p>
            <a:pPr marL="285750" indent="-285750">
              <a:buFont typeface="Arial"/>
              <a:buChar char="•"/>
            </a:pPr>
            <a:endParaRPr lang="en-US" dirty="0"/>
          </a:p>
          <a:p>
            <a:pPr marL="285750" indent="-285750">
              <a:buFont typeface="Arial"/>
              <a:buChar char="•"/>
            </a:pPr>
            <a:r>
              <a:rPr lang="en-US" dirty="0" smtClean="0"/>
              <a:t>Communication between clinical services is a continuing problem;</a:t>
            </a:r>
            <a:endParaRPr lang="en-US" dirty="0"/>
          </a:p>
          <a:p>
            <a:pPr marL="285750" indent="-285750">
              <a:buFont typeface="Arial"/>
              <a:buChar char="•"/>
            </a:pPr>
            <a:endParaRPr lang="en-US" dirty="0"/>
          </a:p>
          <a:p>
            <a:pPr marL="285750" indent="-285750">
              <a:buFont typeface="Arial"/>
              <a:buChar char="•"/>
            </a:pPr>
            <a:r>
              <a:rPr lang="en-US" dirty="0" smtClean="0"/>
              <a:t>Social reintegration efforts should begin early in treatment and be targeted as widely as possible (work, school, family, community);</a:t>
            </a:r>
            <a:endParaRPr lang="en-US" dirty="0"/>
          </a:p>
          <a:p>
            <a:pPr marL="285750" indent="-285750">
              <a:buFont typeface="Arial"/>
              <a:buChar char="•"/>
            </a:pPr>
            <a:endParaRPr lang="en-US" dirty="0"/>
          </a:p>
          <a:p>
            <a:pPr marL="285750" indent="-285750">
              <a:buFont typeface="Arial"/>
              <a:buChar char="•"/>
            </a:pPr>
            <a:r>
              <a:rPr lang="en-US" dirty="0"/>
              <a:t>Unanimous support of the APCP / MATC model of care.</a:t>
            </a:r>
          </a:p>
          <a:p>
            <a:endParaRPr lang="en-US" sz="1600" dirty="0"/>
          </a:p>
        </p:txBody>
      </p:sp>
      <p:sp>
        <p:nvSpPr>
          <p:cNvPr id="5" name="Title 1"/>
          <p:cNvSpPr>
            <a:spLocks noGrp="1"/>
          </p:cNvSpPr>
          <p:nvPr>
            <p:ph type="title"/>
          </p:nvPr>
        </p:nvSpPr>
        <p:spPr>
          <a:xfrm>
            <a:off x="0" y="0"/>
            <a:ext cx="8054109" cy="1006764"/>
          </a:xfrm>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Tree>
    <p:extLst>
      <p:ext uri="{BB962C8B-B14F-4D97-AF65-F5344CB8AC3E}">
        <p14:creationId xmlns:p14="http://schemas.microsoft.com/office/powerpoint/2010/main" val="35906781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37" y="1244286"/>
            <a:ext cx="8951563" cy="6370975"/>
          </a:xfrm>
          <a:prstGeom prst="rect">
            <a:avLst/>
          </a:prstGeom>
          <a:noFill/>
        </p:spPr>
        <p:txBody>
          <a:bodyPr wrap="square" rtlCol="0">
            <a:spAutoFit/>
          </a:bodyPr>
          <a:lstStyle/>
          <a:p>
            <a:r>
              <a:rPr lang="en-US" sz="2400" b="1" dirty="0" smtClean="0"/>
              <a:t>Current Research Results – Study 1:</a:t>
            </a:r>
          </a:p>
          <a:p>
            <a:endParaRPr lang="en-US" sz="2400" b="1" dirty="0"/>
          </a:p>
          <a:p>
            <a:r>
              <a:rPr lang="en-US" sz="2400" u="sng" dirty="0" smtClean="0"/>
              <a:t>Role of Resiliency:</a:t>
            </a:r>
            <a:r>
              <a:rPr lang="en-US" dirty="0" smtClean="0"/>
              <a:t> (Messinger </a:t>
            </a:r>
            <a:r>
              <a:rPr lang="en-US" dirty="0" err="1" smtClean="0"/>
              <a:t>n.d.</a:t>
            </a:r>
            <a:r>
              <a:rPr lang="en-US" dirty="0" smtClean="0"/>
              <a:t> under review)</a:t>
            </a:r>
            <a:endParaRPr lang="en-US" sz="2400" dirty="0" smtClean="0"/>
          </a:p>
          <a:p>
            <a:endParaRPr lang="en-US" sz="2000" dirty="0"/>
          </a:p>
          <a:p>
            <a:pPr marL="342900" indent="-342900">
              <a:buFont typeface="Arial"/>
              <a:buChar char="•"/>
            </a:pPr>
            <a:r>
              <a:rPr lang="en-US" sz="2000" dirty="0" smtClean="0"/>
              <a:t>Resiliency is understood to be an important attribute leading to success in the face of both internal and external obstacles and challenges</a:t>
            </a:r>
          </a:p>
          <a:p>
            <a:pPr marL="342900" indent="-342900">
              <a:buFont typeface="Arial"/>
              <a:buChar char="•"/>
            </a:pPr>
            <a:endParaRPr lang="en-US" sz="2000" dirty="0"/>
          </a:p>
          <a:p>
            <a:pPr marL="342900" indent="-342900">
              <a:buFont typeface="Arial"/>
              <a:buChar char="•"/>
            </a:pPr>
            <a:r>
              <a:rPr lang="en-US" sz="2000" dirty="0" smtClean="0"/>
              <a:t>Resiliency is both an internal attribute and an external set of resources;</a:t>
            </a:r>
          </a:p>
          <a:p>
            <a:pPr marL="342900" indent="-342900">
              <a:buFont typeface="Arial"/>
              <a:buChar char="•"/>
            </a:pPr>
            <a:endParaRPr lang="en-US" sz="2000" dirty="0"/>
          </a:p>
          <a:p>
            <a:pPr marL="342900" indent="-342900">
              <a:buFont typeface="Arial"/>
              <a:buChar char="•"/>
            </a:pPr>
            <a:r>
              <a:rPr lang="en-US" sz="2000" dirty="0" smtClean="0"/>
              <a:t>External sources are drawn from clinicians, families, and other patients;</a:t>
            </a:r>
          </a:p>
          <a:p>
            <a:pPr marL="342900" indent="-342900">
              <a:buFont typeface="Arial"/>
              <a:buChar char="•"/>
            </a:pPr>
            <a:endParaRPr lang="en-US" sz="2000" dirty="0"/>
          </a:p>
          <a:p>
            <a:pPr marL="342900" indent="-342900">
              <a:buFont typeface="Arial"/>
              <a:buChar char="•"/>
            </a:pPr>
            <a:r>
              <a:rPr lang="en-US" sz="2000" dirty="0" smtClean="0"/>
              <a:t>The MATC can “deliver” resiliency to patients and thus create a strong foundation of success for leaving the program.</a:t>
            </a:r>
          </a:p>
          <a:p>
            <a:pPr marL="342900" indent="-342900">
              <a:buFont typeface="Arial"/>
              <a:buChar char="•"/>
            </a:pPr>
            <a:endParaRPr lang="en-US" sz="2000" dirty="0"/>
          </a:p>
          <a:p>
            <a:pPr marL="342900" indent="-342900">
              <a:buFont typeface="Arial"/>
              <a:buChar char="•"/>
            </a:pPr>
            <a:endParaRPr lang="en-US" sz="2000" dirty="0" smtClean="0"/>
          </a:p>
          <a:p>
            <a:pPr marL="342900" indent="-342900">
              <a:buFont typeface="Arial"/>
              <a:buChar char="•"/>
            </a:pPr>
            <a:endParaRPr lang="en-US" sz="2000" dirty="0"/>
          </a:p>
          <a:p>
            <a:pPr marL="342900" indent="-342900">
              <a:buFont typeface="Arial"/>
              <a:buChar char="•"/>
            </a:pPr>
            <a:endParaRPr lang="en-US" sz="2000" dirty="0"/>
          </a:p>
          <a:p>
            <a:endParaRPr lang="en-US" sz="2400" u="sng" dirty="0"/>
          </a:p>
          <a:p>
            <a:endParaRPr lang="en-US" sz="1600" dirty="0"/>
          </a:p>
          <a:p>
            <a:endParaRPr lang="en-US" sz="1600" dirty="0"/>
          </a:p>
        </p:txBody>
      </p:sp>
      <p:sp>
        <p:nvSpPr>
          <p:cNvPr id="5" name="Title 1"/>
          <p:cNvSpPr>
            <a:spLocks noGrp="1"/>
          </p:cNvSpPr>
          <p:nvPr>
            <p:ph type="title"/>
          </p:nvPr>
        </p:nvSpPr>
        <p:spPr>
          <a:xfrm>
            <a:off x="0" y="0"/>
            <a:ext cx="8054109" cy="1006764"/>
          </a:xfrm>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Tree>
    <p:extLst>
      <p:ext uri="{BB962C8B-B14F-4D97-AF65-F5344CB8AC3E}">
        <p14:creationId xmlns:p14="http://schemas.microsoft.com/office/powerpoint/2010/main" val="41703061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37" y="1277701"/>
            <a:ext cx="8951563" cy="5293758"/>
          </a:xfrm>
          <a:prstGeom prst="rect">
            <a:avLst/>
          </a:prstGeom>
          <a:noFill/>
        </p:spPr>
        <p:txBody>
          <a:bodyPr wrap="square" rtlCol="0">
            <a:spAutoFit/>
          </a:bodyPr>
          <a:lstStyle/>
          <a:p>
            <a:r>
              <a:rPr lang="en-US" sz="2400" b="1" dirty="0"/>
              <a:t>Research Focus Area I: Results to Date from CRSR </a:t>
            </a:r>
            <a:r>
              <a:rPr lang="en-US" sz="2400" b="1" dirty="0" smtClean="0"/>
              <a:t>Studies 2 &amp; </a:t>
            </a:r>
            <a:r>
              <a:rPr lang="en-US" sz="2400" b="1" dirty="0"/>
              <a:t>3</a:t>
            </a:r>
            <a:r>
              <a:rPr lang="en-US" sz="2400" b="1" dirty="0" smtClean="0"/>
              <a:t> (Former Patients</a:t>
            </a:r>
            <a:r>
              <a:rPr lang="en-US" sz="2400" b="1" dirty="0"/>
              <a:t>)</a:t>
            </a:r>
          </a:p>
          <a:p>
            <a:endParaRPr lang="en-US" sz="2400" dirty="0"/>
          </a:p>
          <a:p>
            <a:r>
              <a:rPr lang="en-US" sz="2400" u="sng" dirty="0" smtClean="0"/>
              <a:t>Overview of Positive Outcomes:</a:t>
            </a:r>
          </a:p>
          <a:p>
            <a:endParaRPr lang="en-US" sz="2800" dirty="0"/>
          </a:p>
          <a:p>
            <a:pPr marL="285750" indent="-285750">
              <a:buFont typeface="Arial"/>
              <a:buChar char="•"/>
            </a:pPr>
            <a:r>
              <a:rPr lang="en-US" dirty="0"/>
              <a:t>No distinguishing differences between participants in studies 2 and </a:t>
            </a:r>
            <a:r>
              <a:rPr lang="en-US" dirty="0" smtClean="0"/>
              <a:t>3.</a:t>
            </a:r>
          </a:p>
          <a:p>
            <a:pPr marL="285750" indent="-285750">
              <a:buFont typeface="Arial"/>
              <a:buChar char="•"/>
            </a:pPr>
            <a:endParaRPr lang="en-US" dirty="0"/>
          </a:p>
          <a:p>
            <a:pPr marL="742950" lvl="1" indent="-285750">
              <a:buFont typeface="Arial"/>
              <a:buChar char="•"/>
            </a:pPr>
            <a:r>
              <a:rPr lang="en-US" dirty="0" smtClean="0"/>
              <a:t>We find no distinction between patients with or without </a:t>
            </a:r>
            <a:r>
              <a:rPr lang="en-US" dirty="0" err="1" smtClean="0"/>
              <a:t>mTBI</a:t>
            </a:r>
            <a:r>
              <a:rPr lang="en-US" dirty="0" smtClean="0"/>
              <a:t>.</a:t>
            </a:r>
            <a:endParaRPr lang="en-US" dirty="0"/>
          </a:p>
          <a:p>
            <a:pPr marL="285750" indent="-285750">
              <a:buFont typeface="Arial"/>
              <a:buChar char="•"/>
            </a:pPr>
            <a:endParaRPr lang="en-US" dirty="0"/>
          </a:p>
          <a:p>
            <a:pPr marL="285750" indent="-285750">
              <a:buFont typeface="Arial"/>
              <a:buChar char="•"/>
            </a:pPr>
            <a:r>
              <a:rPr lang="en-US" dirty="0"/>
              <a:t>PTSD and mTBI do not have a marked impact on lives of participants;</a:t>
            </a:r>
          </a:p>
          <a:p>
            <a:pPr marL="285750" indent="-285750">
              <a:buFont typeface="Arial"/>
              <a:buChar char="•"/>
            </a:pPr>
            <a:endParaRPr lang="en-US" dirty="0"/>
          </a:p>
          <a:p>
            <a:pPr marL="285750" indent="-285750">
              <a:buFont typeface="Arial"/>
              <a:buChar char="•"/>
            </a:pPr>
            <a:r>
              <a:rPr lang="en-US" dirty="0"/>
              <a:t>All patients have taken or acknowledge opportunities for higher ed;</a:t>
            </a:r>
          </a:p>
          <a:p>
            <a:pPr marL="285750" indent="-285750">
              <a:buFont typeface="Arial"/>
              <a:buChar char="•"/>
            </a:pPr>
            <a:endParaRPr lang="en-US" dirty="0"/>
          </a:p>
          <a:p>
            <a:pPr marL="285750" indent="-285750">
              <a:buFont typeface="Arial"/>
              <a:buChar char="•"/>
            </a:pPr>
            <a:r>
              <a:rPr lang="en-US" dirty="0" smtClean="0"/>
              <a:t>32 of 35 are employed or left for higher </a:t>
            </a:r>
            <a:r>
              <a:rPr lang="en-US" dirty="0" err="1" smtClean="0"/>
              <a:t>ed</a:t>
            </a:r>
            <a:r>
              <a:rPr lang="en-US" dirty="0" smtClean="0"/>
              <a:t>;</a:t>
            </a:r>
            <a:endParaRPr lang="en-US" dirty="0"/>
          </a:p>
          <a:p>
            <a:pPr marL="285750" indent="-285750">
              <a:buFont typeface="Arial"/>
              <a:buChar char="•"/>
            </a:pPr>
            <a:endParaRPr lang="en-US" dirty="0"/>
          </a:p>
          <a:p>
            <a:pPr marL="285750" indent="-285750">
              <a:buFont typeface="Arial"/>
              <a:buChar char="•"/>
            </a:pPr>
            <a:r>
              <a:rPr lang="en-US" dirty="0"/>
              <a:t>Unanimous support of the APCP / MATC model of care.</a:t>
            </a:r>
          </a:p>
          <a:p>
            <a:endParaRPr lang="en-US" sz="1600" dirty="0"/>
          </a:p>
        </p:txBody>
      </p:sp>
      <p:sp>
        <p:nvSpPr>
          <p:cNvPr id="5" name="Title 1"/>
          <p:cNvSpPr>
            <a:spLocks noGrp="1"/>
          </p:cNvSpPr>
          <p:nvPr>
            <p:ph type="title"/>
          </p:nvPr>
        </p:nvSpPr>
        <p:spPr>
          <a:xfrm>
            <a:off x="0" y="0"/>
            <a:ext cx="8054109" cy="1006764"/>
          </a:xfrm>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Tree>
    <p:extLst>
      <p:ext uri="{BB962C8B-B14F-4D97-AF65-F5344CB8AC3E}">
        <p14:creationId xmlns:p14="http://schemas.microsoft.com/office/powerpoint/2010/main" val="111084221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37" y="1277701"/>
            <a:ext cx="8951563" cy="5570756"/>
          </a:xfrm>
          <a:prstGeom prst="rect">
            <a:avLst/>
          </a:prstGeom>
          <a:noFill/>
        </p:spPr>
        <p:txBody>
          <a:bodyPr wrap="square" rtlCol="0">
            <a:spAutoFit/>
          </a:bodyPr>
          <a:lstStyle/>
          <a:p>
            <a:r>
              <a:rPr lang="en-US" sz="2400" b="1" dirty="0" smtClean="0"/>
              <a:t>Community Participation</a:t>
            </a:r>
          </a:p>
          <a:p>
            <a:endParaRPr lang="en-US" sz="2400" dirty="0" smtClean="0"/>
          </a:p>
          <a:p>
            <a:r>
              <a:rPr lang="en-US" sz="2400" u="sng" dirty="0" smtClean="0"/>
              <a:t>Sport:</a:t>
            </a:r>
            <a:r>
              <a:rPr lang="en-US" dirty="0" smtClean="0"/>
              <a:t> (Messinger 2012a, Messinger 2012b)</a:t>
            </a:r>
            <a:endParaRPr lang="en-US" sz="2400" u="sng" dirty="0" smtClean="0"/>
          </a:p>
          <a:p>
            <a:endParaRPr lang="en-US" sz="2800" dirty="0" smtClean="0"/>
          </a:p>
          <a:p>
            <a:pPr marL="285750" indent="-285750">
              <a:buFont typeface="Arial"/>
              <a:buChar char="•"/>
            </a:pPr>
            <a:r>
              <a:rPr lang="en-US" dirty="0" smtClean="0"/>
              <a:t>While sports participation has tailed off for at least 30 of 35 patients – participation in sports during rehab is credited with contributing to a sense of success.</a:t>
            </a:r>
          </a:p>
          <a:p>
            <a:pPr marL="285750" indent="-285750">
              <a:buFont typeface="Arial"/>
              <a:buChar char="•"/>
            </a:pPr>
            <a:endParaRPr lang="en-US" dirty="0" smtClean="0"/>
          </a:p>
          <a:p>
            <a:pPr marL="742950" lvl="1" indent="-285750">
              <a:buFont typeface="Arial"/>
              <a:buChar char="•"/>
            </a:pPr>
            <a:r>
              <a:rPr lang="en-US" dirty="0" smtClean="0"/>
              <a:t>Succeeding at physical challenges provides a stock of resiliency to draw upon when faced with new challenges – from community ambulation to dating to raising children.</a:t>
            </a:r>
          </a:p>
          <a:p>
            <a:pPr marL="285750" indent="-285750">
              <a:buFont typeface="Arial"/>
              <a:buChar char="•"/>
            </a:pPr>
            <a:endParaRPr lang="en-US" dirty="0" smtClean="0"/>
          </a:p>
          <a:p>
            <a:r>
              <a:rPr lang="en-US" sz="2400" u="sng" dirty="0" smtClean="0"/>
              <a:t>Education Opportunities</a:t>
            </a:r>
            <a:r>
              <a:rPr lang="en-US" dirty="0" smtClean="0"/>
              <a:t> (Messinger et al 2013)</a:t>
            </a:r>
            <a:endParaRPr lang="en-US" sz="2400" u="sng" dirty="0" smtClean="0"/>
          </a:p>
          <a:p>
            <a:endParaRPr lang="en-US" dirty="0" smtClean="0"/>
          </a:p>
          <a:p>
            <a:pPr marL="285750" indent="-285750">
              <a:buFont typeface="Arial"/>
              <a:buChar char="•"/>
            </a:pPr>
            <a:r>
              <a:rPr lang="en-US" dirty="0" smtClean="0"/>
              <a:t>All former patients have acknowledged higher-</a:t>
            </a:r>
            <a:r>
              <a:rPr lang="en-US" dirty="0" err="1" smtClean="0"/>
              <a:t>ed</a:t>
            </a:r>
            <a:r>
              <a:rPr lang="en-US" dirty="0" smtClean="0"/>
              <a:t> opportunities. Those who have not opted to go back to school are a) college graduates; b) returned to duty; c) still searching.</a:t>
            </a:r>
          </a:p>
          <a:p>
            <a:endParaRPr lang="en-US" dirty="0" smtClean="0"/>
          </a:p>
          <a:p>
            <a:endParaRPr lang="en-US" sz="1600" dirty="0"/>
          </a:p>
        </p:txBody>
      </p:sp>
      <p:sp>
        <p:nvSpPr>
          <p:cNvPr id="5" name="Title 1"/>
          <p:cNvSpPr>
            <a:spLocks noGrp="1"/>
          </p:cNvSpPr>
          <p:nvPr>
            <p:ph type="title"/>
          </p:nvPr>
        </p:nvSpPr>
        <p:spPr>
          <a:xfrm>
            <a:off x="0" y="0"/>
            <a:ext cx="8054109" cy="1006764"/>
          </a:xfrm>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Tree>
    <p:extLst>
      <p:ext uri="{BB962C8B-B14F-4D97-AF65-F5344CB8AC3E}">
        <p14:creationId xmlns:p14="http://schemas.microsoft.com/office/powerpoint/2010/main" val="399079881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37" y="1277701"/>
            <a:ext cx="8951563" cy="5940088"/>
          </a:xfrm>
          <a:prstGeom prst="rect">
            <a:avLst/>
          </a:prstGeom>
          <a:noFill/>
        </p:spPr>
        <p:txBody>
          <a:bodyPr wrap="square" rtlCol="0">
            <a:spAutoFit/>
          </a:bodyPr>
          <a:lstStyle/>
          <a:p>
            <a:r>
              <a:rPr lang="en-US" sz="2400" b="1" dirty="0" smtClean="0"/>
              <a:t>Community Participation</a:t>
            </a:r>
          </a:p>
          <a:p>
            <a:endParaRPr lang="en-US" sz="2400" dirty="0" smtClean="0"/>
          </a:p>
          <a:p>
            <a:r>
              <a:rPr lang="en-US" sz="2400" u="sng" dirty="0" smtClean="0"/>
              <a:t>Higher Ed (cont’d):</a:t>
            </a:r>
          </a:p>
          <a:p>
            <a:pPr lvl="1"/>
            <a:endParaRPr lang="en-US" sz="2800" dirty="0"/>
          </a:p>
          <a:p>
            <a:pPr marL="742950" lvl="1" indent="-285750">
              <a:buFont typeface="Arial"/>
              <a:buChar char="•"/>
            </a:pPr>
            <a:r>
              <a:rPr lang="en-US" dirty="0" smtClean="0"/>
              <a:t>Most have taken advantage of exploring bachelor degree programs</a:t>
            </a:r>
          </a:p>
          <a:p>
            <a:pPr marL="742950" lvl="1" indent="-285750">
              <a:buFont typeface="Arial"/>
              <a:buChar char="•"/>
            </a:pPr>
            <a:endParaRPr lang="en-US" dirty="0"/>
          </a:p>
          <a:p>
            <a:pPr marL="742950" lvl="1" indent="-285750">
              <a:buFont typeface="Arial"/>
              <a:buChar char="•"/>
            </a:pPr>
            <a:r>
              <a:rPr lang="en-US" dirty="0" smtClean="0"/>
              <a:t>Retired officers (and other grads) have gone on to graduate work in business and engineering</a:t>
            </a:r>
          </a:p>
          <a:p>
            <a:pPr marL="742950" lvl="1" indent="-285750">
              <a:buFont typeface="Arial"/>
              <a:buChar char="•"/>
            </a:pPr>
            <a:endParaRPr lang="en-US" dirty="0"/>
          </a:p>
          <a:p>
            <a:pPr marL="742950" lvl="1" indent="-285750">
              <a:buFont typeface="Arial"/>
              <a:buChar char="•"/>
            </a:pPr>
            <a:r>
              <a:rPr lang="en-US" dirty="0" smtClean="0"/>
              <a:t>“Searchers” investigating fit between M.O.S and potential career.</a:t>
            </a:r>
          </a:p>
          <a:p>
            <a:pPr marL="285750" indent="-285750">
              <a:buFont typeface="Arial"/>
              <a:buChar char="•"/>
            </a:pPr>
            <a:endParaRPr lang="en-US" dirty="0" smtClean="0"/>
          </a:p>
          <a:p>
            <a:endParaRPr lang="en-US" dirty="0" smtClean="0"/>
          </a:p>
          <a:p>
            <a:r>
              <a:rPr lang="en-US" sz="2400" u="sng" dirty="0" smtClean="0"/>
              <a:t>Work:</a:t>
            </a:r>
            <a:r>
              <a:rPr lang="en-US" sz="2400" dirty="0" smtClean="0"/>
              <a:t> </a:t>
            </a:r>
            <a:r>
              <a:rPr lang="en-US" dirty="0" smtClean="0"/>
              <a:t>(Messinger et al 2013)</a:t>
            </a:r>
            <a:endParaRPr lang="en-US" sz="2400" dirty="0" smtClean="0"/>
          </a:p>
          <a:p>
            <a:endParaRPr lang="en-US" sz="2400" dirty="0"/>
          </a:p>
          <a:p>
            <a:r>
              <a:rPr lang="en-US" dirty="0" smtClean="0"/>
              <a:t>32 </a:t>
            </a:r>
            <a:r>
              <a:rPr lang="en-US" dirty="0"/>
              <a:t>of 35 are or have been fully employed </a:t>
            </a:r>
            <a:r>
              <a:rPr lang="en-US" dirty="0" smtClean="0"/>
              <a:t>(of </a:t>
            </a:r>
            <a:r>
              <a:rPr lang="en-US" dirty="0"/>
              <a:t>those not working all but 3 are in school). </a:t>
            </a:r>
          </a:p>
          <a:p>
            <a:pPr marL="285750" indent="-285750">
              <a:buFont typeface="Arial"/>
              <a:buChar char="•"/>
            </a:pPr>
            <a:endParaRPr lang="en-US" dirty="0"/>
          </a:p>
          <a:p>
            <a:pPr marL="742950" lvl="1" indent="-285750">
              <a:buFont typeface="Arial"/>
              <a:buChar char="•"/>
            </a:pPr>
            <a:r>
              <a:rPr lang="en-US" dirty="0"/>
              <a:t>Four remain in military service</a:t>
            </a:r>
          </a:p>
          <a:p>
            <a:r>
              <a:rPr lang="en-US" dirty="0" smtClean="0"/>
              <a:t>	</a:t>
            </a:r>
          </a:p>
          <a:p>
            <a:endParaRPr lang="en-US" sz="1600" dirty="0"/>
          </a:p>
        </p:txBody>
      </p:sp>
      <p:sp>
        <p:nvSpPr>
          <p:cNvPr id="5" name="Title 1"/>
          <p:cNvSpPr>
            <a:spLocks noGrp="1"/>
          </p:cNvSpPr>
          <p:nvPr>
            <p:ph type="title"/>
          </p:nvPr>
        </p:nvSpPr>
        <p:spPr>
          <a:xfrm>
            <a:off x="0" y="0"/>
            <a:ext cx="8054109" cy="1006764"/>
          </a:xfrm>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Tree>
    <p:extLst>
      <p:ext uri="{BB962C8B-B14F-4D97-AF65-F5344CB8AC3E}">
        <p14:creationId xmlns:p14="http://schemas.microsoft.com/office/powerpoint/2010/main" val="354214217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37" y="1277701"/>
            <a:ext cx="8951563" cy="4955203"/>
          </a:xfrm>
          <a:prstGeom prst="rect">
            <a:avLst/>
          </a:prstGeom>
          <a:noFill/>
        </p:spPr>
        <p:txBody>
          <a:bodyPr wrap="square" rtlCol="0">
            <a:spAutoFit/>
          </a:bodyPr>
          <a:lstStyle/>
          <a:p>
            <a:r>
              <a:rPr lang="en-US" sz="2400" b="1" dirty="0" smtClean="0"/>
              <a:t>Community Participation</a:t>
            </a:r>
          </a:p>
          <a:p>
            <a:endParaRPr lang="en-US" sz="2400" dirty="0" smtClean="0"/>
          </a:p>
          <a:p>
            <a:r>
              <a:rPr lang="en-US" sz="2400" u="sng" dirty="0" smtClean="0"/>
              <a:t>Work cont’d:</a:t>
            </a:r>
          </a:p>
          <a:p>
            <a:pPr lvl="1"/>
            <a:endParaRPr lang="en-US" dirty="0" smtClean="0"/>
          </a:p>
          <a:p>
            <a:pPr marL="742950" lvl="1" indent="-285750">
              <a:buFont typeface="Arial"/>
              <a:buChar char="•"/>
            </a:pPr>
            <a:r>
              <a:rPr lang="en-US" dirty="0" smtClean="0"/>
              <a:t>Six work as GS or as contractors for a range of government departments</a:t>
            </a:r>
          </a:p>
          <a:p>
            <a:pPr lvl="1"/>
            <a:endParaRPr lang="en-US" dirty="0" smtClean="0"/>
          </a:p>
          <a:p>
            <a:pPr marL="742950" lvl="1" indent="-285750">
              <a:buFont typeface="Arial"/>
              <a:buChar char="•"/>
            </a:pPr>
            <a:r>
              <a:rPr lang="en-US" dirty="0" smtClean="0"/>
              <a:t>Several others work in admin, or are  entrepreneurs in a variety of enterprises.</a:t>
            </a:r>
          </a:p>
          <a:p>
            <a:pPr marL="285750" indent="-285750">
              <a:buFont typeface="Arial"/>
              <a:buChar char="•"/>
            </a:pPr>
            <a:endParaRPr lang="en-US" dirty="0" smtClean="0"/>
          </a:p>
          <a:p>
            <a:r>
              <a:rPr lang="en-US" sz="2400" u="sng" dirty="0" smtClean="0"/>
              <a:t>Family:</a:t>
            </a:r>
            <a:r>
              <a:rPr lang="en-US" dirty="0" smtClean="0"/>
              <a:t> (Messinger et al 2013)</a:t>
            </a:r>
            <a:endParaRPr lang="en-US" sz="2400" dirty="0" smtClean="0"/>
          </a:p>
          <a:p>
            <a:endParaRPr lang="en-US" sz="2400" u="sng" dirty="0"/>
          </a:p>
          <a:p>
            <a:pPr marL="742950" lvl="1" indent="-285750">
              <a:buFont typeface="Arial"/>
              <a:buChar char="•"/>
            </a:pPr>
            <a:r>
              <a:rPr lang="en-US" dirty="0" smtClean="0"/>
              <a:t>Just under 30 are married or in long-term relationships.</a:t>
            </a:r>
          </a:p>
          <a:p>
            <a:pPr marL="285750" indent="-285750">
              <a:buFont typeface="Arial"/>
              <a:buChar char="•"/>
            </a:pPr>
            <a:endParaRPr lang="en-US" dirty="0"/>
          </a:p>
          <a:p>
            <a:pPr marL="742950" lvl="1" indent="-285750">
              <a:buFont typeface="Arial"/>
              <a:buChar char="•"/>
            </a:pPr>
            <a:r>
              <a:rPr lang="en-US" dirty="0" smtClean="0"/>
              <a:t>Many are parents</a:t>
            </a:r>
          </a:p>
          <a:p>
            <a:pPr marL="285750" indent="-285750">
              <a:buFont typeface="Arial"/>
              <a:buChar char="•"/>
            </a:pPr>
            <a:endParaRPr lang="en-US" dirty="0"/>
          </a:p>
          <a:p>
            <a:pPr marL="742950" lvl="1" indent="-285750">
              <a:buFont typeface="Arial"/>
              <a:buChar char="•"/>
            </a:pPr>
            <a:r>
              <a:rPr lang="en-US" dirty="0" smtClean="0"/>
              <a:t>Relationships are a mix of pre and post injury</a:t>
            </a:r>
          </a:p>
          <a:p>
            <a:endParaRPr lang="en-US" sz="1600" dirty="0"/>
          </a:p>
        </p:txBody>
      </p:sp>
      <p:sp>
        <p:nvSpPr>
          <p:cNvPr id="5" name="Title 1"/>
          <p:cNvSpPr>
            <a:spLocks noGrp="1"/>
          </p:cNvSpPr>
          <p:nvPr>
            <p:ph type="title"/>
          </p:nvPr>
        </p:nvSpPr>
        <p:spPr>
          <a:xfrm>
            <a:off x="0" y="0"/>
            <a:ext cx="8054109" cy="1006764"/>
          </a:xfrm>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Tree>
    <p:extLst>
      <p:ext uri="{BB962C8B-B14F-4D97-AF65-F5344CB8AC3E}">
        <p14:creationId xmlns:p14="http://schemas.microsoft.com/office/powerpoint/2010/main" val="349084357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37" y="1277701"/>
            <a:ext cx="8951563" cy="4493538"/>
          </a:xfrm>
          <a:prstGeom prst="rect">
            <a:avLst/>
          </a:prstGeom>
          <a:noFill/>
        </p:spPr>
        <p:txBody>
          <a:bodyPr wrap="square" rtlCol="0">
            <a:spAutoFit/>
          </a:bodyPr>
          <a:lstStyle/>
          <a:p>
            <a:r>
              <a:rPr lang="en-US" sz="2400" b="1" dirty="0" smtClean="0"/>
              <a:t>Community Participation</a:t>
            </a:r>
          </a:p>
          <a:p>
            <a:endParaRPr lang="en-US" sz="2400" dirty="0" smtClean="0"/>
          </a:p>
          <a:p>
            <a:r>
              <a:rPr lang="en-US" sz="2400" u="sng" dirty="0" smtClean="0"/>
              <a:t>Values:</a:t>
            </a:r>
            <a:r>
              <a:rPr lang="en-US" dirty="0" smtClean="0"/>
              <a:t> (Messinger 2013b)</a:t>
            </a:r>
            <a:endParaRPr lang="en-US" sz="2400" u="sng" dirty="0" smtClean="0"/>
          </a:p>
          <a:p>
            <a:pPr lvl="1"/>
            <a:endParaRPr lang="en-US" dirty="0" smtClean="0"/>
          </a:p>
          <a:p>
            <a:pPr marL="742950" lvl="1" indent="-285750">
              <a:buFont typeface="Arial"/>
              <a:buChar char="•"/>
            </a:pPr>
            <a:r>
              <a:rPr lang="en-US" dirty="0" smtClean="0"/>
              <a:t>Former patients bring their military experience to bear on challenges of community life</a:t>
            </a:r>
          </a:p>
          <a:p>
            <a:pPr lvl="1"/>
            <a:endParaRPr lang="en-US" dirty="0" smtClean="0"/>
          </a:p>
          <a:p>
            <a:pPr marL="742950" lvl="1" indent="-285750">
              <a:buFont typeface="Arial"/>
              <a:buChar char="•"/>
            </a:pPr>
            <a:r>
              <a:rPr lang="en-US" dirty="0" smtClean="0"/>
              <a:t>Symptoms that are associated with PTSD become sources of resiliency</a:t>
            </a:r>
          </a:p>
          <a:p>
            <a:pPr marL="742950" lvl="1" indent="-285750">
              <a:buFont typeface="Arial"/>
              <a:buChar char="•"/>
            </a:pPr>
            <a:endParaRPr lang="en-US" dirty="0"/>
          </a:p>
          <a:p>
            <a:pPr marL="1200150" lvl="2" indent="-285750">
              <a:buFont typeface="Arial"/>
              <a:buChar char="•"/>
            </a:pPr>
            <a:r>
              <a:rPr lang="en-US" dirty="0" err="1" smtClean="0"/>
              <a:t>Hypervigilance</a:t>
            </a:r>
            <a:r>
              <a:rPr lang="en-US" dirty="0" smtClean="0"/>
              <a:t> is associated with protecting family and community</a:t>
            </a:r>
          </a:p>
          <a:p>
            <a:pPr marL="1200150" lvl="2" indent="-285750">
              <a:buFont typeface="Arial"/>
              <a:buChar char="•"/>
            </a:pPr>
            <a:endParaRPr lang="en-US" dirty="0"/>
          </a:p>
          <a:p>
            <a:pPr marL="1200150" lvl="2" indent="-285750">
              <a:buFont typeface="Arial"/>
              <a:buChar char="•"/>
            </a:pPr>
            <a:r>
              <a:rPr lang="en-US" dirty="0" smtClean="0"/>
              <a:t>Guardedness is associated with situational awareness in warding off crime and other safety issues.</a:t>
            </a:r>
          </a:p>
          <a:p>
            <a:pPr marL="285750" indent="-285750">
              <a:buFont typeface="Arial"/>
              <a:buChar char="•"/>
            </a:pPr>
            <a:endParaRPr lang="en-US" dirty="0" smtClean="0"/>
          </a:p>
          <a:p>
            <a:endParaRPr lang="en-US" sz="1600" dirty="0"/>
          </a:p>
        </p:txBody>
      </p:sp>
      <p:sp>
        <p:nvSpPr>
          <p:cNvPr id="5" name="Title 1"/>
          <p:cNvSpPr>
            <a:spLocks noGrp="1"/>
          </p:cNvSpPr>
          <p:nvPr>
            <p:ph type="title"/>
          </p:nvPr>
        </p:nvSpPr>
        <p:spPr>
          <a:xfrm>
            <a:off x="0" y="0"/>
            <a:ext cx="8054109" cy="1006764"/>
          </a:xfrm>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Tree>
    <p:extLst>
      <p:ext uri="{BB962C8B-B14F-4D97-AF65-F5344CB8AC3E}">
        <p14:creationId xmlns:p14="http://schemas.microsoft.com/office/powerpoint/2010/main" val="274513520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37" y="1244286"/>
            <a:ext cx="8790867" cy="6093977"/>
          </a:xfrm>
          <a:prstGeom prst="rect">
            <a:avLst/>
          </a:prstGeom>
          <a:noFill/>
        </p:spPr>
        <p:txBody>
          <a:bodyPr wrap="square" rtlCol="0">
            <a:spAutoFit/>
          </a:bodyPr>
          <a:lstStyle/>
          <a:p>
            <a:r>
              <a:rPr lang="en-US" sz="2400" b="1" dirty="0"/>
              <a:t>Research Focus Area I: Results to Date from CRSR Studies 2 &amp; 3 (Former Patients)</a:t>
            </a:r>
          </a:p>
          <a:p>
            <a:endParaRPr lang="en-US" sz="2400" dirty="0"/>
          </a:p>
          <a:p>
            <a:r>
              <a:rPr lang="en-US" sz="2400" u="sng" dirty="0" smtClean="0"/>
              <a:t>Overview of Causes for Concern: </a:t>
            </a:r>
            <a:endParaRPr lang="en-US" sz="2400" u="sng" dirty="0"/>
          </a:p>
          <a:p>
            <a:endParaRPr lang="en-US" sz="2400" dirty="0"/>
          </a:p>
          <a:p>
            <a:pPr marL="285750" indent="-285750">
              <a:buFont typeface="Arial"/>
              <a:buChar char="•"/>
            </a:pPr>
            <a:r>
              <a:rPr lang="en-US" dirty="0" smtClean="0"/>
              <a:t>One suicide attempt</a:t>
            </a:r>
          </a:p>
          <a:p>
            <a:pPr lvl="1"/>
            <a:endParaRPr lang="en-US" dirty="0" smtClean="0"/>
          </a:p>
          <a:p>
            <a:pPr marL="742950" lvl="1" indent="-285750">
              <a:buFont typeface="Arial"/>
              <a:buChar char="•"/>
            </a:pPr>
            <a:r>
              <a:rPr lang="en-US" dirty="0" smtClean="0"/>
              <a:t>This attempt was treated as a substance abuse disorder / patient was encouraged to retire from the military</a:t>
            </a:r>
          </a:p>
          <a:p>
            <a:pPr marL="742950" lvl="1" indent="-285750">
              <a:buFont typeface="Arial"/>
              <a:buChar char="•"/>
            </a:pPr>
            <a:endParaRPr lang="en-US" dirty="0"/>
          </a:p>
          <a:p>
            <a:pPr marL="742950" lvl="1" indent="-285750">
              <a:buFont typeface="Arial"/>
              <a:buChar char="•"/>
            </a:pPr>
            <a:r>
              <a:rPr lang="en-US" dirty="0" smtClean="0"/>
              <a:t>The former patient feels that the underlying grief and loss of his amputation was not addressed.</a:t>
            </a:r>
          </a:p>
          <a:p>
            <a:pPr marL="742950" lvl="1" indent="-285750">
              <a:buFont typeface="Arial"/>
              <a:buChar char="•"/>
            </a:pPr>
            <a:endParaRPr lang="en-US" dirty="0"/>
          </a:p>
          <a:p>
            <a:pPr marL="742950" lvl="1" indent="-285750">
              <a:buFont typeface="Arial"/>
              <a:buChar char="•"/>
            </a:pPr>
            <a:r>
              <a:rPr lang="en-US" dirty="0"/>
              <a:t>There was a completed suicide by a former patient (not enrolled in the study in 2012</a:t>
            </a:r>
            <a:r>
              <a:rPr lang="en-US" dirty="0" smtClean="0"/>
              <a:t>)</a:t>
            </a:r>
          </a:p>
          <a:p>
            <a:pPr marL="742950" lvl="1" indent="-285750">
              <a:buFont typeface="Arial"/>
              <a:buChar char="•"/>
            </a:pPr>
            <a:endParaRPr lang="en-US" dirty="0"/>
          </a:p>
          <a:p>
            <a:pPr marL="742950" lvl="1" indent="-285750">
              <a:buFont typeface="Arial"/>
              <a:buChar char="•"/>
            </a:pPr>
            <a:r>
              <a:rPr lang="en-US" dirty="0" smtClean="0"/>
              <a:t>This is important in the context of the high rate of active duty and veteran suicide.</a:t>
            </a:r>
            <a:endParaRPr lang="en-US" dirty="0"/>
          </a:p>
          <a:p>
            <a:pPr marL="285750" indent="-285750">
              <a:buFont typeface="Arial"/>
              <a:buChar char="•"/>
            </a:pPr>
            <a:endParaRPr lang="en-US" dirty="0"/>
          </a:p>
          <a:p>
            <a:pPr marL="285750" indent="-285750">
              <a:buFont typeface="Arial"/>
              <a:buChar char="•"/>
            </a:pPr>
            <a:endParaRPr lang="en-US" dirty="0" smtClean="0"/>
          </a:p>
        </p:txBody>
      </p:sp>
      <p:sp>
        <p:nvSpPr>
          <p:cNvPr id="5" name="Title 1"/>
          <p:cNvSpPr>
            <a:spLocks noGrp="1"/>
          </p:cNvSpPr>
          <p:nvPr>
            <p:ph type="title"/>
          </p:nvPr>
        </p:nvSpPr>
        <p:spPr>
          <a:xfrm>
            <a:off x="0" y="0"/>
            <a:ext cx="8054109" cy="1006764"/>
          </a:xfrm>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Tree>
    <p:extLst>
      <p:ext uri="{BB962C8B-B14F-4D97-AF65-F5344CB8AC3E}">
        <p14:creationId xmlns:p14="http://schemas.microsoft.com/office/powerpoint/2010/main" val="274412427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37" y="1244286"/>
            <a:ext cx="8790867" cy="4708982"/>
          </a:xfrm>
          <a:prstGeom prst="rect">
            <a:avLst/>
          </a:prstGeom>
          <a:noFill/>
        </p:spPr>
        <p:txBody>
          <a:bodyPr wrap="square" rtlCol="0">
            <a:spAutoFit/>
          </a:bodyPr>
          <a:lstStyle/>
          <a:p>
            <a:r>
              <a:rPr lang="en-US" sz="2400" b="1" dirty="0"/>
              <a:t>Research Focus Area I: Results to Date from CRSR Studies 2 &amp; 3 (Former Patients)</a:t>
            </a:r>
          </a:p>
          <a:p>
            <a:endParaRPr lang="en-US" sz="2400" dirty="0"/>
          </a:p>
          <a:p>
            <a:r>
              <a:rPr lang="en-US" sz="2400" u="sng" dirty="0" smtClean="0"/>
              <a:t>Causes for Concern: </a:t>
            </a:r>
            <a:endParaRPr lang="en-US" sz="2400" u="sng" dirty="0"/>
          </a:p>
          <a:p>
            <a:endParaRPr lang="en-US" sz="2400" dirty="0"/>
          </a:p>
          <a:p>
            <a:pPr marL="285750" indent="-285750">
              <a:buFont typeface="Arial"/>
              <a:buChar char="•"/>
            </a:pPr>
            <a:r>
              <a:rPr lang="en-US" dirty="0"/>
              <a:t>Two cases of long-term substance abuse unrelated to pain management</a:t>
            </a:r>
            <a:r>
              <a:rPr lang="en-US" dirty="0" smtClean="0"/>
              <a:t>.</a:t>
            </a:r>
          </a:p>
          <a:p>
            <a:pPr marL="285750" indent="-285750">
              <a:buFont typeface="Arial"/>
              <a:buChar char="•"/>
            </a:pPr>
            <a:endParaRPr lang="en-US" dirty="0"/>
          </a:p>
          <a:p>
            <a:pPr marL="742950" lvl="1" indent="-285750">
              <a:buFont typeface="Arial"/>
              <a:buChar char="•"/>
            </a:pPr>
            <a:r>
              <a:rPr lang="en-US" dirty="0" smtClean="0"/>
              <a:t>In both cases drugs were cocaine and heroin</a:t>
            </a:r>
          </a:p>
          <a:p>
            <a:pPr marL="742950" lvl="1" indent="-285750">
              <a:buFont typeface="Arial"/>
              <a:buChar char="•"/>
            </a:pPr>
            <a:endParaRPr lang="en-US" dirty="0"/>
          </a:p>
          <a:p>
            <a:pPr marL="742950" lvl="1" indent="-285750">
              <a:buFont typeface="Arial"/>
              <a:buChar char="•"/>
            </a:pPr>
            <a:r>
              <a:rPr lang="en-US" dirty="0" smtClean="0"/>
              <a:t>In one case drug use was attributed as suicide gesture</a:t>
            </a:r>
          </a:p>
          <a:p>
            <a:endParaRPr lang="en-US" dirty="0" smtClean="0"/>
          </a:p>
          <a:p>
            <a:endParaRPr lang="en-US" dirty="0"/>
          </a:p>
          <a:p>
            <a:pPr marL="285750" indent="-285750">
              <a:buFont typeface="Arial"/>
              <a:buChar char="•"/>
            </a:pPr>
            <a:r>
              <a:rPr lang="en-US" dirty="0" smtClean="0"/>
              <a:t>Heavy (&gt; 5 drinks per day) drinking reported by 25% of participants.</a:t>
            </a:r>
            <a:endParaRPr lang="en-US" dirty="0"/>
          </a:p>
          <a:p>
            <a:pPr marL="285750" indent="-285750">
              <a:buFont typeface="Arial"/>
              <a:buChar char="•"/>
            </a:pPr>
            <a:endParaRPr lang="en-US" dirty="0"/>
          </a:p>
          <a:p>
            <a:pPr marL="285750" indent="-285750">
              <a:buFont typeface="Arial"/>
              <a:buChar char="•"/>
            </a:pPr>
            <a:endParaRPr lang="en-US" dirty="0"/>
          </a:p>
        </p:txBody>
      </p:sp>
      <p:sp>
        <p:nvSpPr>
          <p:cNvPr id="5" name="Title 1"/>
          <p:cNvSpPr>
            <a:spLocks noGrp="1"/>
          </p:cNvSpPr>
          <p:nvPr>
            <p:ph type="title"/>
          </p:nvPr>
        </p:nvSpPr>
        <p:spPr>
          <a:xfrm>
            <a:off x="0" y="0"/>
            <a:ext cx="8054109" cy="1006764"/>
          </a:xfrm>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Tree>
    <p:extLst>
      <p:ext uri="{BB962C8B-B14F-4D97-AF65-F5344CB8AC3E}">
        <p14:creationId xmlns:p14="http://schemas.microsoft.com/office/powerpoint/2010/main" val="5815411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37" y="1244286"/>
            <a:ext cx="8790867" cy="5447646"/>
          </a:xfrm>
          <a:prstGeom prst="rect">
            <a:avLst/>
          </a:prstGeom>
          <a:noFill/>
        </p:spPr>
        <p:txBody>
          <a:bodyPr wrap="square" rtlCol="0">
            <a:spAutoFit/>
          </a:bodyPr>
          <a:lstStyle/>
          <a:p>
            <a:r>
              <a:rPr lang="en-US" sz="2400" b="1" dirty="0"/>
              <a:t>Research Focus Area I: Results to Date from CRSR Studies 2 &amp; 3 (Former Patients)</a:t>
            </a:r>
          </a:p>
          <a:p>
            <a:endParaRPr lang="en-US" sz="2400" dirty="0"/>
          </a:p>
          <a:p>
            <a:r>
              <a:rPr lang="en-US" sz="2400" u="sng" dirty="0" smtClean="0"/>
              <a:t>Causes for Concern: </a:t>
            </a:r>
            <a:endParaRPr lang="en-US" sz="2400" u="sng" dirty="0"/>
          </a:p>
          <a:p>
            <a:endParaRPr lang="en-US" dirty="0"/>
          </a:p>
          <a:p>
            <a:pPr marL="285750" indent="-285750">
              <a:buFont typeface="Arial"/>
              <a:buChar char="•"/>
            </a:pPr>
            <a:r>
              <a:rPr lang="en-US" dirty="0" smtClean="0"/>
              <a:t>25</a:t>
            </a:r>
            <a:r>
              <a:rPr lang="en-US" dirty="0"/>
              <a:t>% divorced or </a:t>
            </a:r>
            <a:r>
              <a:rPr lang="en-US" dirty="0" smtClean="0"/>
              <a:t>divorcing – Causes</a:t>
            </a:r>
          </a:p>
          <a:p>
            <a:pPr marL="285750" indent="-285750">
              <a:buFont typeface="Arial"/>
              <a:buChar char="•"/>
            </a:pPr>
            <a:endParaRPr lang="en-US" dirty="0"/>
          </a:p>
          <a:p>
            <a:pPr marL="742950" lvl="1" indent="-285750">
              <a:buFont typeface="Arial"/>
              <a:buChar char="•"/>
            </a:pPr>
            <a:r>
              <a:rPr lang="en-US" dirty="0" smtClean="0"/>
              <a:t>Pre-existing marital problems</a:t>
            </a:r>
          </a:p>
          <a:p>
            <a:pPr marL="742950" lvl="1" indent="-285750">
              <a:buFont typeface="Arial"/>
              <a:buChar char="•"/>
            </a:pPr>
            <a:endParaRPr lang="en-US" dirty="0"/>
          </a:p>
          <a:p>
            <a:pPr marL="1200150" lvl="2" indent="-285750">
              <a:buFont typeface="Arial"/>
              <a:buChar char="•"/>
            </a:pPr>
            <a:r>
              <a:rPr lang="en-US" dirty="0" smtClean="0"/>
              <a:t>Married too young</a:t>
            </a:r>
          </a:p>
          <a:p>
            <a:pPr marL="1200150" lvl="2" indent="-285750">
              <a:buFont typeface="Arial"/>
              <a:buChar char="•"/>
            </a:pPr>
            <a:endParaRPr lang="en-US" dirty="0"/>
          </a:p>
          <a:p>
            <a:pPr marL="1200150" lvl="2" indent="-285750">
              <a:buFont typeface="Arial"/>
              <a:buChar char="•"/>
            </a:pPr>
            <a:r>
              <a:rPr lang="en-US" dirty="0" smtClean="0"/>
              <a:t>Married without a lot of experience as couple;</a:t>
            </a:r>
          </a:p>
          <a:p>
            <a:pPr marL="742950" lvl="1" indent="-285750">
              <a:buFont typeface="Arial"/>
              <a:buChar char="•"/>
            </a:pPr>
            <a:endParaRPr lang="en-US" dirty="0"/>
          </a:p>
          <a:p>
            <a:pPr marL="742950" lvl="1" indent="-285750">
              <a:buFont typeface="Arial"/>
              <a:buChar char="•"/>
            </a:pPr>
            <a:r>
              <a:rPr lang="en-US" dirty="0" smtClean="0"/>
              <a:t>New problems generated by the injury and its aftermath.</a:t>
            </a:r>
          </a:p>
          <a:p>
            <a:pPr marL="285750" indent="-285750">
              <a:buFont typeface="Arial"/>
              <a:buChar char="•"/>
            </a:pPr>
            <a:endParaRPr lang="en-US" dirty="0"/>
          </a:p>
          <a:p>
            <a:pPr marL="1200150" lvl="2" indent="-285750">
              <a:buFont typeface="Arial"/>
              <a:buChar char="•"/>
            </a:pPr>
            <a:r>
              <a:rPr lang="en-US" dirty="0" smtClean="0"/>
              <a:t>Caregiver burnout</a:t>
            </a:r>
            <a:endParaRPr lang="en-US" dirty="0"/>
          </a:p>
          <a:p>
            <a:pPr marL="285750" indent="-285750">
              <a:buFont typeface="Arial"/>
              <a:buChar char="•"/>
            </a:pPr>
            <a:endParaRPr lang="en-US" dirty="0" smtClean="0"/>
          </a:p>
          <a:p>
            <a:pPr marL="1200150" lvl="2" indent="-285750">
              <a:buFont typeface="Arial"/>
              <a:buChar char="•"/>
            </a:pPr>
            <a:r>
              <a:rPr lang="en-US" dirty="0" smtClean="0"/>
              <a:t>Conflicts over jobs, parenting, household chores</a:t>
            </a:r>
            <a:endParaRPr lang="en-US" dirty="0"/>
          </a:p>
        </p:txBody>
      </p:sp>
      <p:sp>
        <p:nvSpPr>
          <p:cNvPr id="5" name="Title 1"/>
          <p:cNvSpPr>
            <a:spLocks noGrp="1"/>
          </p:cNvSpPr>
          <p:nvPr>
            <p:ph type="title"/>
          </p:nvPr>
        </p:nvSpPr>
        <p:spPr>
          <a:xfrm>
            <a:off x="0" y="0"/>
            <a:ext cx="8054109" cy="1006764"/>
          </a:xfrm>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Tree>
    <p:extLst>
      <p:ext uri="{BB962C8B-B14F-4D97-AF65-F5344CB8AC3E}">
        <p14:creationId xmlns:p14="http://schemas.microsoft.com/office/powerpoint/2010/main" val="31877396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
        <p:nvSpPr>
          <p:cNvPr id="3" name="TextBox 2"/>
          <p:cNvSpPr txBox="1"/>
          <p:nvPr/>
        </p:nvSpPr>
        <p:spPr>
          <a:xfrm>
            <a:off x="192437" y="1244286"/>
            <a:ext cx="8826478" cy="5016758"/>
          </a:xfrm>
          <a:prstGeom prst="rect">
            <a:avLst/>
          </a:prstGeom>
          <a:noFill/>
        </p:spPr>
        <p:txBody>
          <a:bodyPr wrap="square" rtlCol="0">
            <a:spAutoFit/>
          </a:bodyPr>
          <a:lstStyle/>
          <a:p>
            <a:r>
              <a:rPr lang="en-US" sz="2400" b="1" dirty="0"/>
              <a:t>Research Focus Area I: Barriers to Social Reintegration</a:t>
            </a:r>
          </a:p>
          <a:p>
            <a:endParaRPr lang="en-US" dirty="0"/>
          </a:p>
          <a:p>
            <a:pPr marL="285750" indent="-285750">
              <a:buFont typeface="Arial"/>
              <a:buChar char="•"/>
            </a:pPr>
            <a:r>
              <a:rPr lang="en-US" sz="2000" b="1" dirty="0" smtClean="0"/>
              <a:t>Background: </a:t>
            </a:r>
            <a:r>
              <a:rPr lang="en-US" sz="2000" dirty="0" smtClean="0"/>
              <a:t>Research </a:t>
            </a:r>
            <a:r>
              <a:rPr lang="en-US" sz="2000" dirty="0"/>
              <a:t>Focus Area I is a snapshot of life after limb-loss for current </a:t>
            </a:r>
            <a:r>
              <a:rPr lang="en-US" sz="2000" dirty="0" smtClean="0"/>
              <a:t>and former Military Advanced Training Center (MATC) patients.</a:t>
            </a:r>
          </a:p>
          <a:p>
            <a:pPr marL="285750" indent="-285750">
              <a:buFont typeface="Arial"/>
              <a:buChar char="•"/>
            </a:pPr>
            <a:endParaRPr lang="en-US" sz="2000" dirty="0"/>
          </a:p>
          <a:p>
            <a:pPr marL="285750" indent="-285750">
              <a:buFont typeface="Arial"/>
              <a:buChar char="•"/>
            </a:pPr>
            <a:r>
              <a:rPr lang="en-US" sz="2000" b="1" dirty="0"/>
              <a:t>Goal</a:t>
            </a:r>
            <a:r>
              <a:rPr lang="en-US" sz="2000" dirty="0"/>
              <a:t>: To investigate the process and experience of social reintegration after the wounded warrior leaves the rehabilitation program</a:t>
            </a:r>
            <a:r>
              <a:rPr lang="en-US" sz="2000" dirty="0" smtClean="0"/>
              <a:t>.</a:t>
            </a:r>
          </a:p>
          <a:p>
            <a:endParaRPr lang="en-US" sz="2000" dirty="0"/>
          </a:p>
          <a:p>
            <a:pPr marL="285750" indent="-285750">
              <a:buFont typeface="Arial"/>
              <a:buChar char="•"/>
            </a:pPr>
            <a:r>
              <a:rPr lang="en-US" sz="2000" b="1" dirty="0" smtClean="0"/>
              <a:t>Importance</a:t>
            </a:r>
            <a:r>
              <a:rPr lang="en-US" sz="2000" dirty="0" smtClean="0"/>
              <a:t>: The approach offers one of the only holistic attempts to understand and interpret the contours of post injury life for wounded warriors with extremity trauma.</a:t>
            </a:r>
          </a:p>
          <a:p>
            <a:pPr marL="285750" indent="-285750">
              <a:buFont typeface="Arial"/>
              <a:buChar char="•"/>
            </a:pPr>
            <a:endParaRPr lang="en-US" sz="2000" dirty="0"/>
          </a:p>
          <a:p>
            <a:pPr marL="285750" indent="-285750">
              <a:buFont typeface="Arial"/>
              <a:buChar char="•"/>
            </a:pPr>
            <a:r>
              <a:rPr lang="en-US" sz="2000" b="1" dirty="0" smtClean="0"/>
              <a:t>Team</a:t>
            </a:r>
            <a:r>
              <a:rPr lang="en-US" sz="2000" dirty="0" smtClean="0"/>
              <a:t>:  Seth Messinger, PhD – Director of Qualitative Research </a:t>
            </a:r>
          </a:p>
          <a:p>
            <a:r>
              <a:rPr lang="en-US" sz="2000" dirty="0"/>
              <a:t>	</a:t>
            </a:r>
            <a:r>
              <a:rPr lang="en-US" sz="2000" dirty="0" smtClean="0"/>
              <a:t>   Robert Humphreys, BA – Research Assistant</a:t>
            </a:r>
            <a:endParaRPr lang="en-US" sz="2000" dirty="0"/>
          </a:p>
          <a:p>
            <a:pPr marL="285750" indent="-285750">
              <a:buFont typeface="Arial"/>
              <a:buChar char="•"/>
            </a:pPr>
            <a:endParaRPr lang="en-US" sz="2000" dirty="0"/>
          </a:p>
          <a:p>
            <a:endParaRPr lang="en-US" dirty="0"/>
          </a:p>
        </p:txBody>
      </p:sp>
    </p:spTree>
    <p:extLst>
      <p:ext uri="{BB962C8B-B14F-4D97-AF65-F5344CB8AC3E}">
        <p14:creationId xmlns:p14="http://schemas.microsoft.com/office/powerpoint/2010/main" val="308131953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37" y="1244286"/>
            <a:ext cx="8790867" cy="3785652"/>
          </a:xfrm>
          <a:prstGeom prst="rect">
            <a:avLst/>
          </a:prstGeom>
          <a:noFill/>
        </p:spPr>
        <p:txBody>
          <a:bodyPr wrap="square" rtlCol="0">
            <a:spAutoFit/>
          </a:bodyPr>
          <a:lstStyle/>
          <a:p>
            <a:r>
              <a:rPr lang="en-US" sz="2400" b="1" dirty="0"/>
              <a:t>Research Focus Area I: Results to Date from CRSR Studies 2 &amp; 3 (Former Patients)</a:t>
            </a:r>
          </a:p>
          <a:p>
            <a:endParaRPr lang="en-US" sz="2400" dirty="0"/>
          </a:p>
          <a:p>
            <a:r>
              <a:rPr lang="en-US" sz="2400" u="sng" dirty="0" smtClean="0"/>
              <a:t>Causes for Concern:</a:t>
            </a:r>
            <a:r>
              <a:rPr lang="en-US" dirty="0" smtClean="0"/>
              <a:t> (Messinger et al 2013)</a:t>
            </a:r>
            <a:r>
              <a:rPr lang="en-US" sz="2400" u="sng" dirty="0" smtClean="0"/>
              <a:t> </a:t>
            </a:r>
            <a:endParaRPr lang="en-US" sz="2400" u="sng" dirty="0"/>
          </a:p>
          <a:p>
            <a:endParaRPr lang="en-US" dirty="0"/>
          </a:p>
          <a:p>
            <a:pPr marL="285750" indent="-285750">
              <a:buFont typeface="Arial"/>
              <a:buChar char="•"/>
            </a:pPr>
            <a:r>
              <a:rPr lang="en-US" dirty="0" smtClean="0"/>
              <a:t>Social Isolation</a:t>
            </a:r>
          </a:p>
          <a:p>
            <a:pPr marL="285750" indent="-285750">
              <a:buFont typeface="Arial"/>
              <a:buChar char="•"/>
            </a:pPr>
            <a:endParaRPr lang="en-US" dirty="0"/>
          </a:p>
          <a:p>
            <a:pPr marL="742950" lvl="1" indent="-285750">
              <a:buFont typeface="Arial"/>
              <a:buChar char="•"/>
            </a:pPr>
            <a:r>
              <a:rPr lang="en-US" dirty="0" smtClean="0"/>
              <a:t>Social networks limited to service period friends and veterans;</a:t>
            </a:r>
          </a:p>
          <a:p>
            <a:pPr marL="742950" lvl="1" indent="-285750">
              <a:buFont typeface="Arial"/>
              <a:buChar char="•"/>
            </a:pPr>
            <a:endParaRPr lang="en-US" dirty="0"/>
          </a:p>
          <a:p>
            <a:pPr marL="742950" lvl="1" indent="-285750">
              <a:buFont typeface="Arial"/>
              <a:buChar char="•"/>
            </a:pPr>
            <a:r>
              <a:rPr lang="en-US" dirty="0" smtClean="0"/>
              <a:t>Disinterest in forging relationships with ‘new people.’</a:t>
            </a:r>
          </a:p>
          <a:p>
            <a:endParaRPr lang="en-US" dirty="0" smtClean="0"/>
          </a:p>
          <a:p>
            <a:pPr marL="285750" indent="-285750">
              <a:buFont typeface="Arial"/>
              <a:buChar char="•"/>
            </a:pPr>
            <a:r>
              <a:rPr lang="en-US" dirty="0" smtClean="0"/>
              <a:t>Negative </a:t>
            </a:r>
            <a:r>
              <a:rPr lang="en-US" dirty="0"/>
              <a:t>power of identity has potential consequences on longer-term outcomes.</a:t>
            </a:r>
          </a:p>
        </p:txBody>
      </p:sp>
      <p:sp>
        <p:nvSpPr>
          <p:cNvPr id="5" name="Title 1"/>
          <p:cNvSpPr>
            <a:spLocks noGrp="1"/>
          </p:cNvSpPr>
          <p:nvPr>
            <p:ph type="title"/>
          </p:nvPr>
        </p:nvSpPr>
        <p:spPr>
          <a:xfrm>
            <a:off x="0" y="0"/>
            <a:ext cx="8054109" cy="1006764"/>
          </a:xfrm>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Tree>
    <p:extLst>
      <p:ext uri="{BB962C8B-B14F-4D97-AF65-F5344CB8AC3E}">
        <p14:creationId xmlns:p14="http://schemas.microsoft.com/office/powerpoint/2010/main" val="418538032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37" y="1244286"/>
            <a:ext cx="8853342" cy="4462760"/>
          </a:xfrm>
          <a:prstGeom prst="rect">
            <a:avLst/>
          </a:prstGeom>
          <a:noFill/>
        </p:spPr>
        <p:txBody>
          <a:bodyPr wrap="none" rtlCol="0">
            <a:spAutoFit/>
          </a:bodyPr>
          <a:lstStyle/>
          <a:p>
            <a:r>
              <a:rPr lang="en-US" sz="2400" b="1" dirty="0"/>
              <a:t>Research Focus Area I: </a:t>
            </a:r>
            <a:r>
              <a:rPr lang="en-US" sz="2400" b="1" dirty="0" smtClean="0"/>
              <a:t>Manuscripts in Preparation (2014)</a:t>
            </a:r>
            <a:endParaRPr lang="en-US" sz="2400" b="1" dirty="0"/>
          </a:p>
          <a:p>
            <a:endParaRPr lang="en-US" dirty="0"/>
          </a:p>
          <a:p>
            <a:endParaRPr lang="en-US" dirty="0"/>
          </a:p>
          <a:p>
            <a:r>
              <a:rPr lang="en-US" sz="1400" dirty="0" smtClean="0"/>
              <a:t>Messinger, Seth. “</a:t>
            </a:r>
            <a:r>
              <a:rPr lang="en-US" sz="1400" dirty="0"/>
              <a:t>Identity, Care and the State: Wounded Warriors and Negotiating a Good </a:t>
            </a:r>
            <a:r>
              <a:rPr lang="en-US" sz="1400" dirty="0" smtClean="0"/>
              <a:t>Clinical </a:t>
            </a:r>
            <a:r>
              <a:rPr lang="en-US" sz="1400" dirty="0"/>
              <a:t>Outcome.” </a:t>
            </a:r>
            <a:endParaRPr lang="en-US" sz="1400" dirty="0" smtClean="0"/>
          </a:p>
          <a:p>
            <a:r>
              <a:rPr lang="en-US" sz="1400" dirty="0" smtClean="0"/>
              <a:t>Planned submission to Medical Anthropology Quarterly</a:t>
            </a:r>
          </a:p>
          <a:p>
            <a:endParaRPr lang="en-US" sz="1400" dirty="0"/>
          </a:p>
          <a:p>
            <a:r>
              <a:rPr lang="en-US" sz="1400" dirty="0" smtClean="0"/>
              <a:t>Messinger, Seth. “</a:t>
            </a:r>
            <a:r>
              <a:rPr lang="en-US" sz="1400" dirty="0"/>
              <a:t>Pathways from Injury: Community Reintegration and ‘Wounded Warriors</a:t>
            </a:r>
            <a:r>
              <a:rPr lang="en-US" sz="1400" dirty="0" smtClean="0"/>
              <a:t>’ after </a:t>
            </a:r>
            <a:r>
              <a:rPr lang="en-US" sz="1400" dirty="0"/>
              <a:t>Physical </a:t>
            </a:r>
            <a:endParaRPr lang="en-US" sz="1400" dirty="0" smtClean="0"/>
          </a:p>
          <a:p>
            <a:r>
              <a:rPr lang="en-US" sz="1400" dirty="0" smtClean="0"/>
              <a:t>Rehabilitation</a:t>
            </a:r>
            <a:r>
              <a:rPr lang="en-US" sz="1400" dirty="0"/>
              <a:t>.”  </a:t>
            </a:r>
            <a:r>
              <a:rPr lang="en-US" sz="1400" dirty="0" smtClean="0"/>
              <a:t>planned submission to Ethos: Journal of the Society of Psychological Anthropology</a:t>
            </a:r>
            <a:r>
              <a:rPr lang="en-US" sz="1400" dirty="0"/>
              <a:t> </a:t>
            </a:r>
            <a:endParaRPr lang="en-US" sz="1400" dirty="0" smtClean="0"/>
          </a:p>
          <a:p>
            <a:endParaRPr lang="en-US" sz="1400" dirty="0"/>
          </a:p>
          <a:p>
            <a:r>
              <a:rPr lang="en-US" sz="1400" dirty="0" smtClean="0"/>
              <a:t>Lewis, Allen, Messinger, Seth, Humphreys, Bob. “Culture and Reintegration” chapter for proposed book by</a:t>
            </a:r>
          </a:p>
          <a:p>
            <a:r>
              <a:rPr lang="en-US" sz="1400" dirty="0" smtClean="0"/>
              <a:t>Cooper, Rory and </a:t>
            </a:r>
            <a:r>
              <a:rPr lang="en-US" sz="1400" dirty="0" err="1" smtClean="0"/>
              <a:t>Pasquina</a:t>
            </a:r>
            <a:r>
              <a:rPr lang="en-US" sz="1400" dirty="0" smtClean="0"/>
              <a:t>, Paul (</a:t>
            </a:r>
            <a:r>
              <a:rPr lang="en-US" sz="1400" dirty="0" err="1" smtClean="0"/>
              <a:t>eds</a:t>
            </a:r>
            <a:r>
              <a:rPr lang="en-US" sz="1400" dirty="0" smtClean="0"/>
              <a:t>). </a:t>
            </a:r>
            <a:r>
              <a:rPr lang="en-US" sz="1400" dirty="0"/>
              <a:t>Promoting Successful Reintegration: A Practical </a:t>
            </a:r>
            <a:r>
              <a:rPr lang="en-US" sz="1400" dirty="0" smtClean="0"/>
              <a:t>Handbook</a:t>
            </a:r>
          </a:p>
          <a:p>
            <a:endParaRPr lang="en-US" sz="1400" dirty="0"/>
          </a:p>
          <a:p>
            <a:r>
              <a:rPr lang="en-US" sz="1400" dirty="0" smtClean="0"/>
              <a:t>Humphreys, Robert and Messinger, Seth. “Prosthesis as Surrogate for Masculinity.” Planned submission to</a:t>
            </a:r>
          </a:p>
          <a:p>
            <a:r>
              <a:rPr lang="en-US" sz="1400" dirty="0" smtClean="0"/>
              <a:t>Disability and Rehabilitation</a:t>
            </a:r>
          </a:p>
          <a:p>
            <a:endParaRPr lang="en-US" sz="1400" dirty="0"/>
          </a:p>
          <a:p>
            <a:r>
              <a:rPr lang="en-US" sz="1400" dirty="0" smtClean="0"/>
              <a:t>Humphreys, Robert and Messinger, Seth. “</a:t>
            </a:r>
            <a:r>
              <a:rPr lang="en-US" sz="1400" dirty="0" err="1" smtClean="0"/>
              <a:t>Videogaming</a:t>
            </a:r>
            <a:r>
              <a:rPr lang="en-US" sz="1400" dirty="0" smtClean="0"/>
              <a:t> as a Tool for Social Reintegration.” Planned</a:t>
            </a:r>
          </a:p>
          <a:p>
            <a:r>
              <a:rPr lang="en-US" sz="1400" dirty="0" smtClean="0"/>
              <a:t>submission to Physical Medicine and Rehabilitation Clinics of North America</a:t>
            </a:r>
          </a:p>
          <a:p>
            <a:endParaRPr lang="en-US" sz="1400" dirty="0"/>
          </a:p>
          <a:p>
            <a:endParaRPr lang="en-US" sz="1400" dirty="0"/>
          </a:p>
        </p:txBody>
      </p:sp>
      <p:sp>
        <p:nvSpPr>
          <p:cNvPr id="5" name="Title 1"/>
          <p:cNvSpPr>
            <a:spLocks noGrp="1"/>
          </p:cNvSpPr>
          <p:nvPr>
            <p:ph type="title"/>
          </p:nvPr>
        </p:nvSpPr>
        <p:spPr>
          <a:xfrm>
            <a:off x="0" y="0"/>
            <a:ext cx="8054109" cy="1006764"/>
          </a:xfrm>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Tree>
    <p:extLst>
      <p:ext uri="{BB962C8B-B14F-4D97-AF65-F5344CB8AC3E}">
        <p14:creationId xmlns:p14="http://schemas.microsoft.com/office/powerpoint/2010/main" val="1093822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82" y="-104588"/>
            <a:ext cx="8054109" cy="1006764"/>
          </a:xfrm>
        </p:spPr>
        <p:txBody>
          <a:bodyPr>
            <a:normAutofit/>
          </a:bodyPr>
          <a:lstStyle/>
          <a:p>
            <a:r>
              <a:rPr lang="en-US" dirty="0" smtClean="0"/>
              <a:t>  Research Focus Area I: Future Projects</a:t>
            </a:r>
            <a:br>
              <a:rPr lang="en-US" dirty="0" smtClean="0"/>
            </a:br>
            <a:endParaRPr lang="en-US" sz="1100" dirty="0"/>
          </a:p>
        </p:txBody>
      </p:sp>
      <p:sp>
        <p:nvSpPr>
          <p:cNvPr id="3" name="TextBox 2"/>
          <p:cNvSpPr txBox="1"/>
          <p:nvPr/>
        </p:nvSpPr>
        <p:spPr>
          <a:xfrm>
            <a:off x="89845" y="1244286"/>
            <a:ext cx="9110687" cy="5509201"/>
          </a:xfrm>
          <a:prstGeom prst="rect">
            <a:avLst/>
          </a:prstGeom>
          <a:noFill/>
        </p:spPr>
        <p:txBody>
          <a:bodyPr wrap="none" rtlCol="0">
            <a:spAutoFit/>
          </a:bodyPr>
          <a:lstStyle/>
          <a:p>
            <a:pPr algn="just"/>
            <a:r>
              <a:rPr lang="en-US" sz="1600" b="1" dirty="0" smtClean="0"/>
              <a:t>SUMMARY OF NEWLY FUNDED STUDIES</a:t>
            </a:r>
          </a:p>
          <a:p>
            <a:pPr algn="just"/>
            <a:endParaRPr lang="en-US" sz="1600" b="1" dirty="0"/>
          </a:p>
          <a:p>
            <a:pPr algn="just"/>
            <a:r>
              <a:rPr lang="en-US" sz="1600" b="1" dirty="0" smtClean="0"/>
              <a:t>Life After Limb-Loss</a:t>
            </a:r>
            <a:endParaRPr lang="en-US" sz="1600" dirty="0"/>
          </a:p>
          <a:p>
            <a:pPr algn="just"/>
            <a:r>
              <a:rPr lang="en-US" sz="1600" dirty="0" smtClean="0"/>
              <a:t>This study offers the opportunity for continued monitoring of patients with traumatic limb loss as </a:t>
            </a:r>
          </a:p>
          <a:p>
            <a:pPr algn="just"/>
            <a:r>
              <a:rPr lang="en-US" sz="1600" dirty="0"/>
              <a:t>t</a:t>
            </a:r>
            <a:r>
              <a:rPr lang="en-US" sz="1600" dirty="0" smtClean="0"/>
              <a:t>hey begin to live their lives in the community. Interviews will be conducted at one year intervals to </a:t>
            </a:r>
          </a:p>
          <a:p>
            <a:pPr algn="just"/>
            <a:r>
              <a:rPr lang="en-US" sz="1600" dirty="0" smtClean="0"/>
              <a:t>investigate and interpret changes in work, family, social and other aspects of life in communities.</a:t>
            </a:r>
            <a:endParaRPr lang="en-US" sz="1600" dirty="0"/>
          </a:p>
          <a:p>
            <a:pPr algn="just"/>
            <a:endParaRPr lang="en-US" sz="1600" dirty="0" smtClean="0"/>
          </a:p>
          <a:p>
            <a:pPr algn="just"/>
            <a:endParaRPr lang="en-US" sz="1600" dirty="0" smtClean="0"/>
          </a:p>
          <a:p>
            <a:pPr algn="just"/>
            <a:r>
              <a:rPr lang="en-US" sz="1600" b="1" dirty="0" smtClean="0"/>
              <a:t>Life After Limb-Salvage</a:t>
            </a:r>
            <a:endParaRPr lang="en-US" sz="1600" dirty="0"/>
          </a:p>
          <a:p>
            <a:pPr algn="just"/>
            <a:r>
              <a:rPr lang="en-US" sz="1600" dirty="0" smtClean="0"/>
              <a:t>This will be one of the first attempts to study this category of combat injured veterans. Key </a:t>
            </a:r>
          </a:p>
          <a:p>
            <a:pPr algn="just"/>
            <a:r>
              <a:rPr lang="en-US" sz="1600" dirty="0" smtClean="0"/>
              <a:t>question is the role that physical functioning may play in social reintegration into community life. </a:t>
            </a:r>
          </a:p>
          <a:p>
            <a:pPr algn="just"/>
            <a:r>
              <a:rPr lang="en-US" sz="1600" dirty="0" smtClean="0"/>
              <a:t>Another key question is the role clinic organization may play in future social reintegration. Limb-</a:t>
            </a:r>
          </a:p>
          <a:p>
            <a:pPr algn="just"/>
            <a:r>
              <a:rPr lang="en-US" sz="1600" dirty="0" smtClean="0"/>
              <a:t>loss patients have received outpatient care in highly structured clinical environments among </a:t>
            </a:r>
          </a:p>
          <a:p>
            <a:pPr algn="just"/>
            <a:r>
              <a:rPr lang="en-US" sz="1600" dirty="0" smtClean="0"/>
              <a:t>patients with similar injuries. For limb-salvage patients this has not always been the case. This </a:t>
            </a:r>
          </a:p>
          <a:p>
            <a:pPr algn="just"/>
            <a:r>
              <a:rPr lang="en-US" sz="1600" dirty="0" smtClean="0"/>
              <a:t>may also influence social reintegration into community life.</a:t>
            </a:r>
          </a:p>
          <a:p>
            <a:pPr algn="just"/>
            <a:endParaRPr lang="en-US" sz="1600" dirty="0" smtClean="0"/>
          </a:p>
          <a:p>
            <a:pPr algn="just"/>
            <a:endParaRPr lang="en-US" sz="1600" dirty="0" smtClean="0"/>
          </a:p>
          <a:p>
            <a:r>
              <a:rPr lang="en-US" sz="1600" b="1" dirty="0">
                <a:latin typeface="Arial"/>
                <a:cs typeface="Arial"/>
              </a:rPr>
              <a:t>Continual Monitoring of Study Populations I</a:t>
            </a:r>
          </a:p>
          <a:p>
            <a:r>
              <a:rPr lang="en-US" sz="1600" dirty="0">
                <a:latin typeface="Arial"/>
                <a:cs typeface="Arial"/>
              </a:rPr>
              <a:t>These projects will be a continuation of Life after Limb-Loss and Life After Limb-Salvage. The </a:t>
            </a:r>
          </a:p>
          <a:p>
            <a:r>
              <a:rPr lang="en-US" sz="1600" dirty="0">
                <a:latin typeface="Arial"/>
                <a:cs typeface="Arial"/>
              </a:rPr>
              <a:t>goal is to transform this project into a long-term longitudinal observation of OIF / OEF veterans </a:t>
            </a:r>
          </a:p>
          <a:p>
            <a:r>
              <a:rPr lang="en-US" sz="1600" dirty="0">
                <a:latin typeface="Arial"/>
                <a:cs typeface="Arial"/>
              </a:rPr>
              <a:t>with extremity injuries</a:t>
            </a:r>
            <a:r>
              <a:rPr lang="en-US" sz="1600" dirty="0" smtClean="0">
                <a:latin typeface="Arial"/>
                <a:cs typeface="Arial"/>
              </a:rPr>
              <a:t>.</a:t>
            </a:r>
            <a:endParaRPr lang="en-US" sz="1600" dirty="0" smtClean="0"/>
          </a:p>
          <a:p>
            <a:pPr algn="just"/>
            <a:endParaRPr lang="en-US" sz="1600" dirty="0"/>
          </a:p>
        </p:txBody>
      </p:sp>
      <p:sp>
        <p:nvSpPr>
          <p:cNvPr id="4" name="Title 3"/>
          <p:cNvSpPr txBox="1">
            <a:spLocks/>
          </p:cNvSpPr>
          <p:nvPr/>
        </p:nvSpPr>
        <p:spPr bwMode="auto">
          <a:xfrm>
            <a:off x="128588" y="694814"/>
            <a:ext cx="6991607" cy="358775"/>
          </a:xfrm>
          <a:prstGeom prst="rect">
            <a:avLst/>
          </a:prstGeom>
          <a:noFill/>
          <a:ln w="9525">
            <a:noFill/>
            <a:miter lim="800000"/>
            <a:headEnd/>
            <a:tailEnd/>
          </a:ln>
        </p:spPr>
        <p:txBody>
          <a:bodyPr anchor="ctr">
            <a:normAutofit/>
          </a:bodyPr>
          <a:lstStyle/>
          <a:p>
            <a:pPr>
              <a:spcBef>
                <a:spcPts val="0"/>
              </a:spcBef>
              <a:spcAft>
                <a:spcPts val="200"/>
              </a:spcAft>
              <a:defRPr/>
            </a:pPr>
            <a:r>
              <a:rPr lang="en-US" sz="1200" b="1" dirty="0">
                <a:latin typeface="Arial" charset="0"/>
                <a:ea typeface="+mj-ea"/>
                <a:cs typeface="Arial" charset="0"/>
              </a:rPr>
              <a:t>PI:  </a:t>
            </a:r>
            <a:r>
              <a:rPr lang="en-US" sz="1200" dirty="0" smtClean="0">
                <a:latin typeface="Arial" charset="0"/>
                <a:ea typeface="+mj-ea"/>
                <a:cs typeface="Arial" charset="0"/>
              </a:rPr>
              <a:t>Seth Messinger</a:t>
            </a:r>
            <a:r>
              <a:rPr lang="en-US" sz="1200" dirty="0">
                <a:latin typeface="Arial" charset="0"/>
                <a:ea typeface="+mj-ea"/>
                <a:cs typeface="Arial" charset="0"/>
              </a:rPr>
              <a:t>		</a:t>
            </a:r>
            <a:r>
              <a:rPr lang="en-US" sz="1200" dirty="0" smtClean="0">
                <a:latin typeface="Arial" charset="0"/>
                <a:ea typeface="+mj-ea"/>
                <a:cs typeface="Arial" charset="0"/>
              </a:rPr>
              <a:t>	</a:t>
            </a:r>
            <a:r>
              <a:rPr lang="en-US" sz="1200" b="1" dirty="0" smtClean="0">
                <a:latin typeface="Arial" charset="0"/>
                <a:ea typeface="+mj-ea"/>
                <a:cs typeface="Arial" charset="0"/>
              </a:rPr>
              <a:t>Org</a:t>
            </a:r>
            <a:r>
              <a:rPr lang="en-US" sz="1200" b="1" dirty="0">
                <a:latin typeface="Arial" charset="0"/>
                <a:ea typeface="+mj-ea"/>
                <a:cs typeface="Arial" charset="0"/>
              </a:rPr>
              <a:t>:  </a:t>
            </a:r>
            <a:r>
              <a:rPr lang="en-US" sz="1200" dirty="0">
                <a:latin typeface="Arial" charset="0"/>
                <a:cs typeface="Arial" charset="0"/>
              </a:rPr>
              <a:t>Henry M. Jackson </a:t>
            </a:r>
            <a:r>
              <a:rPr lang="en-US" sz="1200" dirty="0" smtClean="0">
                <a:latin typeface="Arial" charset="0"/>
                <a:cs typeface="Arial" charset="0"/>
              </a:rPr>
              <a:t>Foundation</a:t>
            </a:r>
            <a:endParaRPr lang="en-US" sz="1200" dirty="0">
              <a:latin typeface="Arial" charset="0"/>
              <a:ea typeface="+mj-ea"/>
              <a:cs typeface="Arial" charset="0"/>
            </a:endParaRPr>
          </a:p>
        </p:txBody>
      </p:sp>
    </p:spTree>
    <p:extLst>
      <p:ext uri="{BB962C8B-B14F-4D97-AF65-F5344CB8AC3E}">
        <p14:creationId xmlns:p14="http://schemas.microsoft.com/office/powerpoint/2010/main" val="3014019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37" y="1244286"/>
            <a:ext cx="8790867" cy="4708982"/>
          </a:xfrm>
          <a:prstGeom prst="rect">
            <a:avLst/>
          </a:prstGeom>
          <a:noFill/>
        </p:spPr>
        <p:txBody>
          <a:bodyPr wrap="square" rtlCol="0">
            <a:spAutoFit/>
          </a:bodyPr>
          <a:lstStyle/>
          <a:p>
            <a:r>
              <a:rPr lang="en-US" sz="2400" b="1" dirty="0" smtClean="0"/>
              <a:t>Anthropology &amp; Human Centered Design</a:t>
            </a:r>
            <a:r>
              <a:rPr lang="en-US" sz="2400" u="sng" dirty="0" smtClean="0"/>
              <a:t> </a:t>
            </a:r>
            <a:endParaRPr lang="en-US" sz="2400" u="sng" dirty="0"/>
          </a:p>
          <a:p>
            <a:endParaRPr lang="en-US" dirty="0"/>
          </a:p>
          <a:p>
            <a:r>
              <a:rPr lang="en-US" sz="2400" u="sng" dirty="0"/>
              <a:t>Anthropologic contributions to community integration research</a:t>
            </a:r>
          </a:p>
          <a:p>
            <a:endParaRPr lang="en-US" dirty="0"/>
          </a:p>
          <a:p>
            <a:pPr marL="285750" indent="-285750">
              <a:buFont typeface="Arial"/>
              <a:buChar char="•"/>
            </a:pPr>
            <a:r>
              <a:rPr lang="en-US" dirty="0"/>
              <a:t>Focus on former patients</a:t>
            </a:r>
          </a:p>
          <a:p>
            <a:pPr marL="285750" indent="-285750">
              <a:buFont typeface="Arial"/>
              <a:buChar char="•"/>
            </a:pPr>
            <a:endParaRPr lang="en-US" dirty="0"/>
          </a:p>
          <a:p>
            <a:pPr marL="742950" lvl="1" indent="-285750">
              <a:buFont typeface="Arial"/>
              <a:buChar char="•"/>
            </a:pPr>
            <a:r>
              <a:rPr lang="en-US" dirty="0"/>
              <a:t>Attention to detailed accounts of life after injury</a:t>
            </a:r>
          </a:p>
          <a:p>
            <a:pPr marL="742950" lvl="1" indent="-285750">
              <a:buFont typeface="Arial"/>
              <a:buChar char="•"/>
            </a:pPr>
            <a:endParaRPr lang="en-US" dirty="0"/>
          </a:p>
          <a:p>
            <a:pPr marL="742950" lvl="1" indent="-285750">
              <a:buFont typeface="Arial"/>
              <a:buChar char="•"/>
            </a:pPr>
            <a:r>
              <a:rPr lang="en-US" dirty="0"/>
              <a:t>Understanding the symbolic modes of community integration</a:t>
            </a:r>
          </a:p>
          <a:p>
            <a:pPr marL="742950" lvl="1" indent="-285750">
              <a:buFont typeface="Arial"/>
              <a:buChar char="•"/>
            </a:pPr>
            <a:endParaRPr lang="en-US" dirty="0"/>
          </a:p>
          <a:p>
            <a:pPr marL="742950" lvl="1" indent="-285750">
              <a:buFont typeface="Arial"/>
              <a:buChar char="•"/>
            </a:pPr>
            <a:r>
              <a:rPr lang="en-US" dirty="0"/>
              <a:t>Focus on long-term relationships</a:t>
            </a:r>
          </a:p>
          <a:p>
            <a:pPr marL="742950" lvl="1" indent="-285750">
              <a:buFont typeface="Arial"/>
              <a:buChar char="•"/>
            </a:pPr>
            <a:endParaRPr lang="en-US" dirty="0"/>
          </a:p>
          <a:p>
            <a:pPr marL="742950" lvl="1" indent="-285750">
              <a:buFont typeface="Arial"/>
              <a:buChar char="•"/>
            </a:pPr>
            <a:r>
              <a:rPr lang="en-US" dirty="0" smtClean="0"/>
              <a:t>An important step in informed hypothesis development</a:t>
            </a:r>
            <a:endParaRPr lang="en-US" dirty="0"/>
          </a:p>
          <a:p>
            <a:pPr marL="742950" lvl="1" indent="-285750">
              <a:buFont typeface="Arial"/>
              <a:buChar char="•"/>
            </a:pPr>
            <a:endParaRPr lang="en-US" dirty="0"/>
          </a:p>
          <a:p>
            <a:pPr marL="742950" lvl="1" indent="-285750">
              <a:buFont typeface="Arial"/>
              <a:buChar char="•"/>
            </a:pPr>
            <a:r>
              <a:rPr lang="en-US" dirty="0" smtClean="0"/>
              <a:t>Can complement and add depth to quantitative research</a:t>
            </a:r>
            <a:endParaRPr lang="en-US" dirty="0"/>
          </a:p>
          <a:p>
            <a:pPr marL="742950" lvl="1" indent="-285750">
              <a:buFont typeface="Arial"/>
              <a:buChar char="•"/>
            </a:pPr>
            <a:endParaRPr lang="en-US" dirty="0"/>
          </a:p>
        </p:txBody>
      </p:sp>
      <p:sp>
        <p:nvSpPr>
          <p:cNvPr id="5" name="Title 1"/>
          <p:cNvSpPr>
            <a:spLocks noGrp="1"/>
          </p:cNvSpPr>
          <p:nvPr>
            <p:ph type="title"/>
          </p:nvPr>
        </p:nvSpPr>
        <p:spPr>
          <a:xfrm>
            <a:off x="0" y="0"/>
            <a:ext cx="8054109" cy="1006764"/>
          </a:xfrm>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Tree>
    <p:extLst>
      <p:ext uri="{BB962C8B-B14F-4D97-AF65-F5344CB8AC3E}">
        <p14:creationId xmlns:p14="http://schemas.microsoft.com/office/powerpoint/2010/main" val="380534516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37" y="1244286"/>
            <a:ext cx="8790867" cy="5632312"/>
          </a:xfrm>
          <a:prstGeom prst="rect">
            <a:avLst/>
          </a:prstGeom>
          <a:noFill/>
        </p:spPr>
        <p:txBody>
          <a:bodyPr wrap="square" rtlCol="0">
            <a:spAutoFit/>
          </a:bodyPr>
          <a:lstStyle/>
          <a:p>
            <a:r>
              <a:rPr lang="en-US" sz="2400" b="1" dirty="0" smtClean="0"/>
              <a:t>Anthropology &amp; Human Centered Design</a:t>
            </a:r>
            <a:endParaRPr lang="en-US" sz="2400" b="1" dirty="0"/>
          </a:p>
          <a:p>
            <a:endParaRPr lang="en-US" sz="2400" dirty="0"/>
          </a:p>
          <a:p>
            <a:r>
              <a:rPr lang="en-US" sz="2400" u="sng" dirty="0" smtClean="0"/>
              <a:t>Translating Anthropological Research Results into Practices </a:t>
            </a:r>
            <a:endParaRPr lang="en-US" sz="2400" u="sng" dirty="0"/>
          </a:p>
          <a:p>
            <a:endParaRPr lang="en-US" dirty="0"/>
          </a:p>
          <a:p>
            <a:pPr marL="285750" indent="-285750">
              <a:buFont typeface="Arial"/>
              <a:buChar char="•"/>
            </a:pPr>
            <a:r>
              <a:rPr lang="en-US" dirty="0" smtClean="0"/>
              <a:t>HCD is a process by which we can turn qualitatively oriented results into actionable service and device design.</a:t>
            </a:r>
          </a:p>
          <a:p>
            <a:pPr marL="285750" indent="-285750">
              <a:buFont typeface="Arial"/>
              <a:buChar char="•"/>
            </a:pPr>
            <a:endParaRPr lang="en-US" dirty="0"/>
          </a:p>
          <a:p>
            <a:pPr marL="742950" lvl="1" indent="-285750">
              <a:buFont typeface="Arial"/>
              <a:buChar char="•"/>
            </a:pPr>
            <a:r>
              <a:rPr lang="en-US" dirty="0" smtClean="0"/>
              <a:t>Emerged from User Centered Design – based on the idea that the end users concerns should be considered at every stage of design</a:t>
            </a:r>
          </a:p>
          <a:p>
            <a:pPr marL="742950" lvl="1" indent="-285750">
              <a:buFont typeface="Arial"/>
              <a:buChar char="•"/>
            </a:pPr>
            <a:endParaRPr lang="en-US" dirty="0"/>
          </a:p>
          <a:p>
            <a:pPr marL="742950" lvl="1" indent="-285750">
              <a:buFont typeface="Arial"/>
              <a:buChar char="•"/>
            </a:pPr>
            <a:r>
              <a:rPr lang="en-US" dirty="0" smtClean="0"/>
              <a:t>Origin was concerned with the interface of humans with technology</a:t>
            </a:r>
          </a:p>
          <a:p>
            <a:endParaRPr lang="en-US" dirty="0" smtClean="0"/>
          </a:p>
          <a:p>
            <a:pPr marL="742950" lvl="1" indent="-285750">
              <a:buFont typeface="Arial"/>
              <a:buChar char="•"/>
            </a:pPr>
            <a:r>
              <a:rPr lang="en-US" dirty="0" smtClean="0"/>
              <a:t>Critiques that have been made of this process are that humans do better adapting to technology than trying to adapt technology for humans</a:t>
            </a:r>
          </a:p>
          <a:p>
            <a:pPr marL="742950" lvl="1" indent="-285750">
              <a:buFont typeface="Arial"/>
              <a:buChar char="•"/>
            </a:pPr>
            <a:endParaRPr lang="en-US" dirty="0"/>
          </a:p>
          <a:p>
            <a:pPr marL="1200150" lvl="2" indent="-285750">
              <a:buFont typeface="Arial"/>
              <a:buChar char="•"/>
            </a:pPr>
            <a:r>
              <a:rPr lang="en-US" dirty="0" smtClean="0"/>
              <a:t>Prime example is the car – humans have successfully adapted to the act of driving using the same configuration of controls for over a century</a:t>
            </a:r>
          </a:p>
          <a:p>
            <a:pPr marL="1200150" lvl="2" indent="-285750">
              <a:buFont typeface="Arial"/>
              <a:buChar char="•"/>
            </a:pPr>
            <a:endParaRPr lang="en-US" dirty="0" smtClean="0"/>
          </a:p>
          <a:p>
            <a:pPr marL="1200150" lvl="2" indent="-285750">
              <a:buFont typeface="Arial"/>
              <a:buChar char="•"/>
            </a:pPr>
            <a:r>
              <a:rPr lang="en-US" dirty="0" smtClean="0"/>
              <a:t>HCD principles can lead to over-complex design</a:t>
            </a:r>
            <a:endParaRPr lang="en-US" dirty="0"/>
          </a:p>
        </p:txBody>
      </p:sp>
      <p:sp>
        <p:nvSpPr>
          <p:cNvPr id="5" name="Title 1"/>
          <p:cNvSpPr>
            <a:spLocks noGrp="1"/>
          </p:cNvSpPr>
          <p:nvPr>
            <p:ph type="title"/>
          </p:nvPr>
        </p:nvSpPr>
        <p:spPr>
          <a:xfrm>
            <a:off x="0" y="0"/>
            <a:ext cx="8054109" cy="1006764"/>
          </a:xfrm>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Tree>
    <p:extLst>
      <p:ext uri="{BB962C8B-B14F-4D97-AF65-F5344CB8AC3E}">
        <p14:creationId xmlns:p14="http://schemas.microsoft.com/office/powerpoint/2010/main" val="146882067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37" y="1244286"/>
            <a:ext cx="8790867" cy="5355313"/>
          </a:xfrm>
          <a:prstGeom prst="rect">
            <a:avLst/>
          </a:prstGeom>
          <a:noFill/>
        </p:spPr>
        <p:txBody>
          <a:bodyPr wrap="square" rtlCol="0">
            <a:spAutoFit/>
          </a:bodyPr>
          <a:lstStyle/>
          <a:p>
            <a:r>
              <a:rPr lang="en-US" sz="2400" b="1" dirty="0" smtClean="0"/>
              <a:t>Human Centered Design</a:t>
            </a:r>
            <a:endParaRPr lang="en-US" sz="2400" b="1" dirty="0"/>
          </a:p>
          <a:p>
            <a:endParaRPr lang="en-US" sz="2400" dirty="0"/>
          </a:p>
          <a:p>
            <a:r>
              <a:rPr lang="en-US" sz="2400" u="sng" dirty="0" smtClean="0"/>
              <a:t>Using HCD to address problems uncovered in our research</a:t>
            </a:r>
            <a:endParaRPr lang="en-US" sz="2400" u="sng" dirty="0"/>
          </a:p>
          <a:p>
            <a:endParaRPr lang="en-US" dirty="0"/>
          </a:p>
          <a:p>
            <a:pPr marL="285750" indent="-285750">
              <a:buFont typeface="Arial"/>
              <a:buChar char="•"/>
            </a:pPr>
            <a:r>
              <a:rPr lang="en-US" dirty="0" smtClean="0"/>
              <a:t>HCD can potentially address the following problems</a:t>
            </a:r>
          </a:p>
          <a:p>
            <a:pPr marL="285750" indent="-285750">
              <a:buFont typeface="Arial"/>
              <a:buChar char="•"/>
            </a:pPr>
            <a:endParaRPr lang="en-US" dirty="0"/>
          </a:p>
          <a:p>
            <a:pPr marL="742950" lvl="1" indent="-285750">
              <a:buFont typeface="Arial"/>
              <a:buChar char="•"/>
            </a:pPr>
            <a:r>
              <a:rPr lang="en-US" dirty="0" smtClean="0"/>
              <a:t>Technology abandonment is a critical challenge</a:t>
            </a:r>
          </a:p>
          <a:p>
            <a:pPr marL="742950" lvl="1" indent="-285750">
              <a:buFont typeface="Arial"/>
              <a:buChar char="•"/>
            </a:pPr>
            <a:endParaRPr lang="en-US" dirty="0"/>
          </a:p>
          <a:p>
            <a:pPr marL="1200150" lvl="2" indent="-285750">
              <a:buFont typeface="Arial"/>
              <a:buChar char="•"/>
            </a:pPr>
            <a:r>
              <a:rPr lang="en-US" dirty="0" smtClean="0"/>
              <a:t>High rate of abandonment of upper extremity and above knee prosthetics</a:t>
            </a:r>
          </a:p>
          <a:p>
            <a:endParaRPr lang="en-US" dirty="0" smtClean="0"/>
          </a:p>
          <a:p>
            <a:pPr marL="1200150" lvl="2" indent="-285750">
              <a:buFont typeface="Arial"/>
              <a:buChar char="•"/>
            </a:pPr>
            <a:r>
              <a:rPr lang="en-US" dirty="0" smtClean="0"/>
              <a:t>Abandonment of prosthetics can lead to problems accessing services, work and community</a:t>
            </a:r>
          </a:p>
          <a:p>
            <a:pPr marL="742950" lvl="1" indent="-285750">
              <a:buFont typeface="Arial"/>
              <a:buChar char="•"/>
            </a:pPr>
            <a:endParaRPr lang="en-US" dirty="0"/>
          </a:p>
          <a:p>
            <a:pPr marL="742950" lvl="1" indent="-285750">
              <a:buFont typeface="Arial"/>
              <a:buChar char="•"/>
            </a:pPr>
            <a:r>
              <a:rPr lang="en-US" dirty="0" smtClean="0"/>
              <a:t>Uncertainty about challenges of community integration is a barrier to successful integration</a:t>
            </a:r>
          </a:p>
          <a:p>
            <a:pPr marL="742950" lvl="1" indent="-285750">
              <a:buFont typeface="Arial"/>
              <a:buChar char="•"/>
            </a:pPr>
            <a:endParaRPr lang="en-US" dirty="0"/>
          </a:p>
          <a:p>
            <a:pPr marL="742950" lvl="1" indent="-285750">
              <a:buFont typeface="Arial"/>
              <a:buChar char="•"/>
            </a:pPr>
            <a:r>
              <a:rPr lang="en-US" dirty="0" smtClean="0"/>
              <a:t>A holistic and cohesive policy overview for the wide range of service providers would help to overcome barriers to integration</a:t>
            </a:r>
            <a:endParaRPr lang="en-US" dirty="0"/>
          </a:p>
        </p:txBody>
      </p:sp>
      <p:sp>
        <p:nvSpPr>
          <p:cNvPr id="5" name="Title 1"/>
          <p:cNvSpPr>
            <a:spLocks noGrp="1"/>
          </p:cNvSpPr>
          <p:nvPr>
            <p:ph type="title"/>
          </p:nvPr>
        </p:nvSpPr>
        <p:spPr>
          <a:xfrm>
            <a:off x="0" y="0"/>
            <a:ext cx="8054109" cy="1006764"/>
          </a:xfrm>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Tree>
    <p:extLst>
      <p:ext uri="{BB962C8B-B14F-4D97-AF65-F5344CB8AC3E}">
        <p14:creationId xmlns:p14="http://schemas.microsoft.com/office/powerpoint/2010/main" val="263727381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37" y="1244286"/>
            <a:ext cx="8790867" cy="5355313"/>
          </a:xfrm>
          <a:prstGeom prst="rect">
            <a:avLst/>
          </a:prstGeom>
          <a:noFill/>
        </p:spPr>
        <p:txBody>
          <a:bodyPr wrap="square" rtlCol="0">
            <a:spAutoFit/>
          </a:bodyPr>
          <a:lstStyle/>
          <a:p>
            <a:r>
              <a:rPr lang="en-US" sz="2400" b="1" dirty="0" smtClean="0"/>
              <a:t>Human Centered Design</a:t>
            </a:r>
            <a:endParaRPr lang="en-US" sz="2400" b="1" dirty="0"/>
          </a:p>
          <a:p>
            <a:endParaRPr lang="en-US" sz="2400" dirty="0"/>
          </a:p>
          <a:p>
            <a:r>
              <a:rPr lang="en-US" sz="2400" u="sng" dirty="0"/>
              <a:t>Using HCD to address problems uncovered in our research</a:t>
            </a:r>
          </a:p>
          <a:p>
            <a:endParaRPr lang="en-US" dirty="0"/>
          </a:p>
          <a:p>
            <a:pPr marL="285750" indent="-285750">
              <a:buFont typeface="Arial"/>
              <a:buChar char="•"/>
            </a:pPr>
            <a:r>
              <a:rPr lang="en-US" dirty="0" smtClean="0"/>
              <a:t>Methods of HCD</a:t>
            </a:r>
          </a:p>
          <a:p>
            <a:pPr marL="285750" indent="-285750">
              <a:buFont typeface="Arial"/>
              <a:buChar char="•"/>
            </a:pPr>
            <a:endParaRPr lang="en-US" dirty="0"/>
          </a:p>
          <a:p>
            <a:pPr marL="742950" lvl="1" indent="-285750">
              <a:buFont typeface="Arial"/>
              <a:buChar char="•"/>
            </a:pPr>
            <a:r>
              <a:rPr lang="en-US" dirty="0" smtClean="0"/>
              <a:t>Most Health Care Programs are designed on an ad-hoc basis</a:t>
            </a:r>
            <a:endParaRPr lang="en-US" dirty="0"/>
          </a:p>
          <a:p>
            <a:pPr marL="742950" lvl="1" indent="-285750">
              <a:buFont typeface="Arial"/>
              <a:buChar char="•"/>
            </a:pPr>
            <a:endParaRPr lang="en-US" dirty="0" smtClean="0"/>
          </a:p>
          <a:p>
            <a:pPr marL="742950" lvl="1" indent="-285750">
              <a:buFont typeface="Arial"/>
              <a:buChar char="•"/>
            </a:pPr>
            <a:r>
              <a:rPr lang="en-US" dirty="0" smtClean="0"/>
              <a:t>To date there have been limited opportunities to include users in the planning process</a:t>
            </a:r>
            <a:endParaRPr lang="en-US" dirty="0"/>
          </a:p>
          <a:p>
            <a:pPr marL="742950" lvl="1" indent="-285750">
              <a:buFont typeface="Arial"/>
              <a:buChar char="•"/>
            </a:pPr>
            <a:endParaRPr lang="en-US" dirty="0" smtClean="0"/>
          </a:p>
          <a:p>
            <a:pPr marL="742950" lvl="1" indent="-285750">
              <a:buFont typeface="Arial"/>
              <a:buChar char="•"/>
            </a:pPr>
            <a:r>
              <a:rPr lang="en-US" dirty="0" smtClean="0"/>
              <a:t>We are at a transition point as care for wounded warriors shifts from MTFs to the community</a:t>
            </a:r>
          </a:p>
          <a:p>
            <a:pPr marL="742950" lvl="1" indent="-285750">
              <a:buFont typeface="Arial"/>
              <a:buChar char="•"/>
            </a:pPr>
            <a:endParaRPr lang="en-US" dirty="0"/>
          </a:p>
          <a:p>
            <a:pPr marL="742950" lvl="1" indent="-285750">
              <a:buFont typeface="Arial"/>
              <a:buChar char="•"/>
            </a:pPr>
            <a:r>
              <a:rPr lang="en-US" dirty="0" smtClean="0"/>
              <a:t>Care is also fragmenting among MTFs, VAMCs, Private Providers</a:t>
            </a:r>
          </a:p>
          <a:p>
            <a:pPr marL="742950" lvl="1" indent="-285750">
              <a:buFont typeface="Arial"/>
              <a:buChar char="•"/>
            </a:pPr>
            <a:endParaRPr lang="en-US" dirty="0"/>
          </a:p>
          <a:p>
            <a:pPr marL="742950" lvl="1" indent="-285750">
              <a:buFont typeface="Arial"/>
              <a:buChar char="•"/>
            </a:pPr>
            <a:r>
              <a:rPr lang="en-US" dirty="0" smtClean="0"/>
              <a:t>Now is an opportunity for a HCD set of practices to influence standards of care</a:t>
            </a:r>
            <a:endParaRPr lang="en-US" dirty="0"/>
          </a:p>
        </p:txBody>
      </p:sp>
      <p:sp>
        <p:nvSpPr>
          <p:cNvPr id="5" name="Title 1"/>
          <p:cNvSpPr>
            <a:spLocks noGrp="1"/>
          </p:cNvSpPr>
          <p:nvPr>
            <p:ph type="title"/>
          </p:nvPr>
        </p:nvSpPr>
        <p:spPr>
          <a:xfrm>
            <a:off x="0" y="0"/>
            <a:ext cx="8054109" cy="1006764"/>
          </a:xfrm>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Tree>
    <p:extLst>
      <p:ext uri="{BB962C8B-B14F-4D97-AF65-F5344CB8AC3E}">
        <p14:creationId xmlns:p14="http://schemas.microsoft.com/office/powerpoint/2010/main" val="6563203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37" y="1244286"/>
            <a:ext cx="8790867" cy="5909311"/>
          </a:xfrm>
          <a:prstGeom prst="rect">
            <a:avLst/>
          </a:prstGeom>
          <a:noFill/>
        </p:spPr>
        <p:txBody>
          <a:bodyPr wrap="square" rtlCol="0">
            <a:spAutoFit/>
          </a:bodyPr>
          <a:lstStyle/>
          <a:p>
            <a:r>
              <a:rPr lang="en-US" sz="2400" b="1" dirty="0" smtClean="0"/>
              <a:t>Human Centered Design</a:t>
            </a:r>
            <a:endParaRPr lang="en-US" sz="2400" b="1" dirty="0"/>
          </a:p>
          <a:p>
            <a:endParaRPr lang="en-US" sz="2400" dirty="0"/>
          </a:p>
          <a:p>
            <a:r>
              <a:rPr lang="en-US" sz="2400" u="sng" dirty="0"/>
              <a:t>Using HCD to address problems uncovered in our research</a:t>
            </a:r>
          </a:p>
          <a:p>
            <a:endParaRPr lang="en-US" dirty="0"/>
          </a:p>
          <a:p>
            <a:pPr marL="285750" indent="-285750">
              <a:buFont typeface="Arial"/>
              <a:buChar char="•"/>
            </a:pPr>
            <a:r>
              <a:rPr lang="en-US" dirty="0" smtClean="0"/>
              <a:t>Methods of HCD – cont’d</a:t>
            </a:r>
          </a:p>
          <a:p>
            <a:pPr marL="285750" indent="-285750">
              <a:buFont typeface="Arial"/>
              <a:buChar char="•"/>
            </a:pPr>
            <a:endParaRPr lang="en-US" dirty="0"/>
          </a:p>
          <a:p>
            <a:pPr marL="742950" lvl="1" indent="-285750">
              <a:buFont typeface="Arial"/>
              <a:buChar char="•"/>
            </a:pPr>
            <a:r>
              <a:rPr lang="en-US" dirty="0" smtClean="0"/>
              <a:t>HCD is already present in health care settings though it is limited to:</a:t>
            </a:r>
          </a:p>
          <a:p>
            <a:pPr marL="742950" lvl="1" indent="-285750">
              <a:buFont typeface="Arial"/>
              <a:buChar char="•"/>
            </a:pPr>
            <a:endParaRPr lang="en-US" dirty="0"/>
          </a:p>
          <a:p>
            <a:pPr marL="1200150" lvl="2" indent="-285750">
              <a:buFont typeface="Arial"/>
              <a:buChar char="•"/>
            </a:pPr>
            <a:r>
              <a:rPr lang="en-US" dirty="0" smtClean="0"/>
              <a:t>Non punitive settings to address errors;</a:t>
            </a:r>
          </a:p>
          <a:p>
            <a:pPr marL="1200150" lvl="2" indent="-285750">
              <a:buFont typeface="Arial"/>
              <a:buChar char="•"/>
            </a:pPr>
            <a:endParaRPr lang="en-US" dirty="0"/>
          </a:p>
          <a:p>
            <a:pPr marL="1200150" lvl="2" indent="-285750">
              <a:buFont typeface="Arial"/>
              <a:buChar char="•"/>
            </a:pPr>
            <a:r>
              <a:rPr lang="en-US" dirty="0" smtClean="0"/>
              <a:t>Intervening in the management of records</a:t>
            </a:r>
          </a:p>
          <a:p>
            <a:pPr marL="742950" lvl="1" indent="-285750">
              <a:buFont typeface="Arial"/>
              <a:buChar char="•"/>
            </a:pPr>
            <a:endParaRPr lang="en-US" dirty="0" smtClean="0"/>
          </a:p>
          <a:p>
            <a:pPr marL="742950" lvl="1" indent="-285750">
              <a:buFont typeface="Arial"/>
              <a:buChar char="•"/>
            </a:pPr>
            <a:r>
              <a:rPr lang="en-US" dirty="0" smtClean="0"/>
              <a:t>Users of the system should be brought into designing structures of care</a:t>
            </a:r>
          </a:p>
          <a:p>
            <a:pPr marL="742950" lvl="1" indent="-285750">
              <a:buFont typeface="Arial"/>
              <a:buChar char="•"/>
            </a:pPr>
            <a:endParaRPr lang="en-US" dirty="0"/>
          </a:p>
          <a:p>
            <a:pPr marL="742950" lvl="1" indent="-285750">
              <a:buFont typeface="Arial"/>
              <a:buChar char="•"/>
            </a:pPr>
            <a:r>
              <a:rPr lang="en-US" dirty="0" smtClean="0"/>
              <a:t>Standard practices, based on former patients experiences, should set guidelines for future care</a:t>
            </a:r>
          </a:p>
          <a:p>
            <a:pPr marL="742950" lvl="1" indent="-285750">
              <a:buFont typeface="Arial"/>
              <a:buChar char="•"/>
            </a:pPr>
            <a:endParaRPr lang="en-US" dirty="0"/>
          </a:p>
          <a:p>
            <a:pPr marL="742950" lvl="1" indent="-285750">
              <a:buFont typeface="Arial"/>
              <a:buChar char="•"/>
            </a:pPr>
            <a:r>
              <a:rPr lang="en-US" dirty="0" smtClean="0"/>
              <a:t>Furthermore experience of former patients can be used to intervene in care of current and future patients</a:t>
            </a:r>
          </a:p>
          <a:p>
            <a:pPr marL="742950" lvl="1" indent="-285750">
              <a:buFont typeface="Arial"/>
              <a:buChar char="•"/>
            </a:pPr>
            <a:endParaRPr lang="en-US" dirty="0"/>
          </a:p>
        </p:txBody>
      </p:sp>
      <p:sp>
        <p:nvSpPr>
          <p:cNvPr id="5" name="Title 1"/>
          <p:cNvSpPr>
            <a:spLocks noGrp="1"/>
          </p:cNvSpPr>
          <p:nvPr>
            <p:ph type="title"/>
          </p:nvPr>
        </p:nvSpPr>
        <p:spPr>
          <a:xfrm>
            <a:off x="0" y="0"/>
            <a:ext cx="8054109" cy="1006764"/>
          </a:xfrm>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Tree>
    <p:extLst>
      <p:ext uri="{BB962C8B-B14F-4D97-AF65-F5344CB8AC3E}">
        <p14:creationId xmlns:p14="http://schemas.microsoft.com/office/powerpoint/2010/main" val="139396508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37" y="1244287"/>
            <a:ext cx="8826477" cy="6709530"/>
          </a:xfrm>
          <a:prstGeom prst="rect">
            <a:avLst/>
          </a:prstGeom>
          <a:noFill/>
        </p:spPr>
        <p:txBody>
          <a:bodyPr wrap="square" rtlCol="0">
            <a:spAutoFit/>
          </a:bodyPr>
          <a:lstStyle/>
          <a:p>
            <a:r>
              <a:rPr lang="en-US" sz="2400" b="1" dirty="0"/>
              <a:t>Research Focus Area I: Barriers to Social Reintegration</a:t>
            </a:r>
          </a:p>
          <a:p>
            <a:endParaRPr lang="en-US" dirty="0"/>
          </a:p>
          <a:p>
            <a:pPr marL="285750" indent="-285750">
              <a:buFont typeface="Arial"/>
              <a:buChar char="•"/>
            </a:pPr>
            <a:r>
              <a:rPr lang="en-US" dirty="0" smtClean="0"/>
              <a:t>There are potential external and internal barriers to reintegration within community life</a:t>
            </a:r>
          </a:p>
          <a:p>
            <a:endParaRPr lang="en-US" sz="1000" dirty="0"/>
          </a:p>
          <a:p>
            <a:pPr marL="285750" indent="-285750">
              <a:buFont typeface="Arial"/>
              <a:buChar char="•"/>
            </a:pPr>
            <a:r>
              <a:rPr lang="en-US" dirty="0" smtClean="0"/>
              <a:t>Examples of external barriers:</a:t>
            </a:r>
          </a:p>
          <a:p>
            <a:pPr marL="742950" lvl="1" indent="-285750">
              <a:buFont typeface="Arial"/>
              <a:buChar char="•"/>
            </a:pPr>
            <a:endParaRPr lang="en-US" dirty="0"/>
          </a:p>
          <a:p>
            <a:pPr marL="742950" lvl="1" indent="-285750">
              <a:buFont typeface="Arial"/>
              <a:buChar char="•"/>
            </a:pPr>
            <a:r>
              <a:rPr lang="en-US" dirty="0" smtClean="0"/>
              <a:t>Difficulty Accessing Benefits or Continuing Care</a:t>
            </a:r>
            <a:endParaRPr lang="en-US" dirty="0"/>
          </a:p>
          <a:p>
            <a:pPr marL="742950" lvl="1" indent="-285750">
              <a:buFont typeface="Arial"/>
              <a:buChar char="•"/>
            </a:pPr>
            <a:endParaRPr lang="en-US" dirty="0" smtClean="0"/>
          </a:p>
          <a:p>
            <a:pPr marL="1200150" lvl="2" indent="-285750">
              <a:buFont typeface="Arial"/>
              <a:buChar char="•"/>
            </a:pPr>
            <a:r>
              <a:rPr lang="en-US" dirty="0" smtClean="0"/>
              <a:t>Former patients might not receive prompt appointments for health care;</a:t>
            </a:r>
          </a:p>
          <a:p>
            <a:pPr marL="1200150" lvl="2" indent="-285750">
              <a:buFont typeface="Arial"/>
              <a:buChar char="•"/>
            </a:pPr>
            <a:endParaRPr lang="en-US" dirty="0" smtClean="0"/>
          </a:p>
          <a:p>
            <a:pPr marL="1200150" lvl="2" indent="-285750">
              <a:buFont typeface="Arial"/>
              <a:buChar char="•"/>
            </a:pPr>
            <a:r>
              <a:rPr lang="en-US" dirty="0" smtClean="0"/>
              <a:t>They have difficulties in identifying private practitioners;</a:t>
            </a:r>
          </a:p>
          <a:p>
            <a:pPr marL="1200150" lvl="2" indent="-285750">
              <a:buFont typeface="Arial"/>
              <a:buChar char="•"/>
            </a:pPr>
            <a:endParaRPr lang="en-US" dirty="0" smtClean="0"/>
          </a:p>
          <a:p>
            <a:pPr marL="1200150" lvl="2" indent="-285750">
              <a:buFont typeface="Arial"/>
              <a:buChar char="•"/>
            </a:pPr>
            <a:r>
              <a:rPr lang="en-US" dirty="0" smtClean="0"/>
              <a:t>They experience lengthy waits for services</a:t>
            </a:r>
          </a:p>
          <a:p>
            <a:pPr marL="1200150" lvl="2" indent="-285750">
              <a:buFont typeface="Arial"/>
              <a:buChar char="•"/>
            </a:pPr>
            <a:endParaRPr lang="en-US" dirty="0"/>
          </a:p>
          <a:p>
            <a:pPr marL="1200150" lvl="2" indent="-285750">
              <a:buFont typeface="Arial"/>
              <a:buChar char="•"/>
            </a:pPr>
            <a:r>
              <a:rPr lang="en-US" dirty="0" smtClean="0"/>
              <a:t>They find the community to be physically inaccessible.</a:t>
            </a:r>
          </a:p>
          <a:p>
            <a:pPr marL="1200150" lvl="2" indent="-285750">
              <a:buFont typeface="Arial"/>
              <a:buChar char="•"/>
            </a:pPr>
            <a:endParaRPr lang="en-US" dirty="0"/>
          </a:p>
          <a:p>
            <a:pPr marL="1200150" lvl="2" indent="-285750">
              <a:buFont typeface="Arial"/>
              <a:buChar char="•"/>
            </a:pPr>
            <a:r>
              <a:rPr lang="en-US" dirty="0" smtClean="0"/>
              <a:t>They have problems with school or work administrations</a:t>
            </a:r>
          </a:p>
          <a:p>
            <a:pPr marL="1200150" lvl="2" indent="-285750">
              <a:buFont typeface="Arial"/>
              <a:buChar char="•"/>
            </a:pPr>
            <a:endParaRPr lang="en-US" dirty="0"/>
          </a:p>
          <a:p>
            <a:pPr marL="1200150" lvl="2" indent="-285750">
              <a:buFont typeface="Arial"/>
              <a:buChar char="•"/>
            </a:pPr>
            <a:r>
              <a:rPr lang="en-US" dirty="0" smtClean="0"/>
              <a:t>They perceive themselves to be unwelcome.</a:t>
            </a:r>
          </a:p>
          <a:p>
            <a:endParaRPr lang="en-US" dirty="0"/>
          </a:p>
          <a:p>
            <a:endParaRPr lang="en-US" dirty="0" smtClean="0"/>
          </a:p>
          <a:p>
            <a:endParaRPr lang="en-US" dirty="0"/>
          </a:p>
          <a:p>
            <a:r>
              <a:rPr lang="en-US" dirty="0" smtClean="0"/>
              <a:t>	</a:t>
            </a:r>
            <a:endParaRPr lang="en-US" dirty="0"/>
          </a:p>
        </p:txBody>
      </p:sp>
      <p:sp>
        <p:nvSpPr>
          <p:cNvPr id="6" name="Title 1"/>
          <p:cNvSpPr>
            <a:spLocks noGrp="1"/>
          </p:cNvSpPr>
          <p:nvPr>
            <p:ph type="title"/>
          </p:nvPr>
        </p:nvSpPr>
        <p:spPr>
          <a:xfrm>
            <a:off x="0" y="0"/>
            <a:ext cx="8054109" cy="1006764"/>
          </a:xfrm>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Tree>
    <p:extLst>
      <p:ext uri="{BB962C8B-B14F-4D97-AF65-F5344CB8AC3E}">
        <p14:creationId xmlns:p14="http://schemas.microsoft.com/office/powerpoint/2010/main" val="416231380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37" y="1244287"/>
            <a:ext cx="8826477" cy="6432531"/>
          </a:xfrm>
          <a:prstGeom prst="rect">
            <a:avLst/>
          </a:prstGeom>
          <a:noFill/>
        </p:spPr>
        <p:txBody>
          <a:bodyPr wrap="square" rtlCol="0">
            <a:spAutoFit/>
          </a:bodyPr>
          <a:lstStyle/>
          <a:p>
            <a:r>
              <a:rPr lang="en-US" sz="2400" b="1" dirty="0"/>
              <a:t>Research Focus Area I: Barriers to Social Reintegration</a:t>
            </a:r>
          </a:p>
          <a:p>
            <a:endParaRPr lang="en-US" sz="1000" dirty="0"/>
          </a:p>
          <a:p>
            <a:pPr marL="285750" indent="-285750">
              <a:buFont typeface="Arial"/>
              <a:buChar char="•"/>
            </a:pPr>
            <a:r>
              <a:rPr lang="en-US" dirty="0" smtClean="0"/>
              <a:t>Examples of internal barriers:</a:t>
            </a:r>
          </a:p>
          <a:p>
            <a:pPr marL="742950" lvl="1" indent="-285750">
              <a:buFont typeface="Arial"/>
              <a:buChar char="•"/>
            </a:pPr>
            <a:endParaRPr lang="en-US" dirty="0"/>
          </a:p>
          <a:p>
            <a:pPr marL="1200150" lvl="2" indent="-285750">
              <a:buFont typeface="Arial"/>
              <a:buChar char="•"/>
            </a:pPr>
            <a:r>
              <a:rPr lang="en-US" dirty="0" smtClean="0"/>
              <a:t>Social stigma</a:t>
            </a:r>
          </a:p>
          <a:p>
            <a:pPr marL="1200150" lvl="2" indent="-285750">
              <a:buFont typeface="Arial"/>
              <a:buChar char="•"/>
            </a:pPr>
            <a:endParaRPr lang="en-US" dirty="0"/>
          </a:p>
          <a:p>
            <a:pPr marL="1657350" lvl="3" indent="-285750">
              <a:buFont typeface="Arial"/>
              <a:buChar char="•"/>
            </a:pPr>
            <a:r>
              <a:rPr lang="en-US" dirty="0" smtClean="0"/>
              <a:t>Former patients feel unwelcome because of physical and / or psychological injury</a:t>
            </a:r>
          </a:p>
          <a:p>
            <a:pPr marL="1200150" lvl="2" indent="-285750">
              <a:buFont typeface="Arial"/>
              <a:buChar char="•"/>
            </a:pPr>
            <a:endParaRPr lang="en-US" dirty="0" smtClean="0"/>
          </a:p>
          <a:p>
            <a:pPr marL="1200150" lvl="2" indent="-285750">
              <a:buFont typeface="Arial"/>
              <a:buChar char="•"/>
            </a:pPr>
            <a:r>
              <a:rPr lang="en-US" dirty="0" smtClean="0"/>
              <a:t>Continuing </a:t>
            </a:r>
            <a:r>
              <a:rPr lang="en-US" dirty="0" err="1" smtClean="0"/>
              <a:t>neuro</a:t>
            </a:r>
            <a:r>
              <a:rPr lang="en-US" dirty="0" smtClean="0"/>
              <a:t> - psychological injuries</a:t>
            </a:r>
          </a:p>
          <a:p>
            <a:pPr marL="1200150" lvl="2" indent="-285750">
              <a:buFont typeface="Arial"/>
              <a:buChar char="•"/>
            </a:pPr>
            <a:endParaRPr lang="en-US" dirty="0" smtClean="0"/>
          </a:p>
          <a:p>
            <a:pPr marL="1657350" lvl="3" indent="-285750">
              <a:buFont typeface="Arial"/>
              <a:buChar char="•"/>
            </a:pPr>
            <a:r>
              <a:rPr lang="en-US" dirty="0" smtClean="0"/>
              <a:t>Symptoms make social engagement too difficult</a:t>
            </a:r>
          </a:p>
          <a:p>
            <a:pPr marL="1200150" lvl="2" indent="-285750">
              <a:buFont typeface="Arial"/>
              <a:buChar char="•"/>
            </a:pPr>
            <a:endParaRPr lang="en-US" dirty="0" smtClean="0"/>
          </a:p>
          <a:p>
            <a:pPr marL="1200150" lvl="2" indent="-285750">
              <a:buFont typeface="Arial"/>
              <a:buChar char="•"/>
            </a:pPr>
            <a:r>
              <a:rPr lang="en-US" dirty="0" smtClean="0"/>
              <a:t>Social isolation</a:t>
            </a:r>
          </a:p>
          <a:p>
            <a:pPr marL="1657350" lvl="3" indent="-285750">
              <a:buFont typeface="Arial"/>
              <a:buChar char="•"/>
            </a:pPr>
            <a:endParaRPr lang="en-US" dirty="0" smtClean="0"/>
          </a:p>
          <a:p>
            <a:pPr marL="1657350" lvl="3" indent="-285750">
              <a:buFont typeface="Arial"/>
              <a:buChar char="•"/>
            </a:pPr>
            <a:r>
              <a:rPr lang="en-US" dirty="0" smtClean="0"/>
              <a:t>Injuries may make interacting with others intimidating or anxiety producing – scarring, bladder bowel issues, difficulty ambulating, reliance on wheelchairs, </a:t>
            </a:r>
            <a:r>
              <a:rPr lang="en-US" dirty="0" err="1" smtClean="0"/>
              <a:t>etc</a:t>
            </a:r>
            <a:r>
              <a:rPr lang="en-US" dirty="0" smtClean="0"/>
              <a:t> are all potentially contributing factors.</a:t>
            </a:r>
          </a:p>
          <a:p>
            <a:pPr marL="1200150" lvl="2" indent="-285750">
              <a:buFont typeface="Arial"/>
              <a:buChar char="•"/>
            </a:pPr>
            <a:endParaRPr lang="en-US" dirty="0" smtClean="0"/>
          </a:p>
          <a:p>
            <a:pPr marL="285750" indent="-285750">
              <a:buFont typeface="Arial"/>
              <a:buChar char="•"/>
            </a:pPr>
            <a:r>
              <a:rPr lang="en-US" dirty="0" smtClean="0"/>
              <a:t>Social isolation can exist on its own or as a consequence of other internal barriers.</a:t>
            </a:r>
            <a:endParaRPr lang="en-US" dirty="0"/>
          </a:p>
          <a:p>
            <a:endParaRPr lang="en-US" dirty="0" smtClean="0"/>
          </a:p>
          <a:p>
            <a:endParaRPr lang="en-US" dirty="0"/>
          </a:p>
          <a:p>
            <a:r>
              <a:rPr lang="en-US" dirty="0" smtClean="0"/>
              <a:t>	</a:t>
            </a:r>
            <a:endParaRPr lang="en-US" dirty="0"/>
          </a:p>
        </p:txBody>
      </p:sp>
      <p:sp>
        <p:nvSpPr>
          <p:cNvPr id="6" name="Title 1"/>
          <p:cNvSpPr>
            <a:spLocks noGrp="1"/>
          </p:cNvSpPr>
          <p:nvPr>
            <p:ph type="title"/>
          </p:nvPr>
        </p:nvSpPr>
        <p:spPr>
          <a:xfrm>
            <a:off x="0" y="0"/>
            <a:ext cx="8054109" cy="1006764"/>
          </a:xfrm>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Tree>
    <p:extLst>
      <p:ext uri="{BB962C8B-B14F-4D97-AF65-F5344CB8AC3E}">
        <p14:creationId xmlns:p14="http://schemas.microsoft.com/office/powerpoint/2010/main" val="2697853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37" y="1244287"/>
            <a:ext cx="8826477" cy="4924426"/>
          </a:xfrm>
          <a:prstGeom prst="rect">
            <a:avLst/>
          </a:prstGeom>
          <a:noFill/>
        </p:spPr>
        <p:txBody>
          <a:bodyPr wrap="square" rtlCol="0">
            <a:spAutoFit/>
          </a:bodyPr>
          <a:lstStyle/>
          <a:p>
            <a:r>
              <a:rPr lang="en-US" sz="2400" b="1" dirty="0"/>
              <a:t>Research Focus Area I: </a:t>
            </a:r>
            <a:r>
              <a:rPr lang="en-US" sz="2400" b="1" dirty="0" smtClean="0"/>
              <a:t>Research Approach</a:t>
            </a:r>
            <a:endParaRPr lang="en-US" sz="2400" b="1" dirty="0"/>
          </a:p>
          <a:p>
            <a:endParaRPr lang="en-US" dirty="0"/>
          </a:p>
          <a:p>
            <a:pPr marL="285750" indent="-285750">
              <a:buFont typeface="Arial"/>
              <a:buChar char="•"/>
            </a:pPr>
            <a:r>
              <a:rPr lang="en-US" dirty="0" smtClean="0"/>
              <a:t>Our Approach is to focus on the social and cultural factors that contribute to these experiences and barriers.</a:t>
            </a:r>
          </a:p>
          <a:p>
            <a:endParaRPr lang="en-US" sz="1000" dirty="0" smtClean="0"/>
          </a:p>
          <a:p>
            <a:endParaRPr lang="en-US" dirty="0"/>
          </a:p>
          <a:p>
            <a:pPr marL="285750" indent="-285750">
              <a:buFont typeface="Arial"/>
              <a:buChar char="•"/>
            </a:pPr>
            <a:r>
              <a:rPr lang="en-US" dirty="0" smtClean="0"/>
              <a:t>Increasing attention among health services researchers to questions of the social – psychological – cultural worlds.</a:t>
            </a:r>
          </a:p>
          <a:p>
            <a:pPr marL="285750" indent="-285750">
              <a:buFont typeface="Arial"/>
              <a:buChar char="•"/>
            </a:pPr>
            <a:endParaRPr lang="en-US" dirty="0"/>
          </a:p>
          <a:p>
            <a:pPr marL="742950" lvl="1" indent="-285750">
              <a:buFont typeface="Arial"/>
              <a:buChar char="•"/>
            </a:pPr>
            <a:r>
              <a:rPr lang="en-US" dirty="0" smtClean="0"/>
              <a:t>Gallagher, P. 2004: The psychosocial world of the person with limb-loss is a strong predictor of prosthetic utilization or abandonment</a:t>
            </a:r>
          </a:p>
          <a:p>
            <a:endParaRPr lang="en-US" dirty="0" smtClean="0"/>
          </a:p>
          <a:p>
            <a:endParaRPr lang="en-US" sz="1000" dirty="0"/>
          </a:p>
          <a:p>
            <a:pPr marL="742950" lvl="1" indent="-285750">
              <a:buFont typeface="Arial"/>
              <a:buChar char="•"/>
            </a:pPr>
            <a:r>
              <a:rPr lang="en-US" dirty="0" smtClean="0"/>
              <a:t>Napier, D. 2014: Culture is one of the single most important variables in a good clinical outcome.</a:t>
            </a:r>
            <a:endParaRPr lang="en-US" dirty="0"/>
          </a:p>
          <a:p>
            <a:endParaRPr lang="en-US" dirty="0" smtClean="0"/>
          </a:p>
          <a:p>
            <a:endParaRPr lang="en-US" dirty="0"/>
          </a:p>
          <a:p>
            <a:r>
              <a:rPr lang="en-US" dirty="0" smtClean="0"/>
              <a:t>	</a:t>
            </a:r>
            <a:endParaRPr lang="en-US" dirty="0"/>
          </a:p>
        </p:txBody>
      </p:sp>
      <p:sp>
        <p:nvSpPr>
          <p:cNvPr id="6" name="Title 1"/>
          <p:cNvSpPr>
            <a:spLocks noGrp="1"/>
          </p:cNvSpPr>
          <p:nvPr>
            <p:ph type="title"/>
          </p:nvPr>
        </p:nvSpPr>
        <p:spPr>
          <a:xfrm>
            <a:off x="0" y="0"/>
            <a:ext cx="8054109" cy="1006764"/>
          </a:xfrm>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Tree>
    <p:extLst>
      <p:ext uri="{BB962C8B-B14F-4D97-AF65-F5344CB8AC3E}">
        <p14:creationId xmlns:p14="http://schemas.microsoft.com/office/powerpoint/2010/main" val="9306175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37" y="1244287"/>
            <a:ext cx="8826477" cy="6309421"/>
          </a:xfrm>
          <a:prstGeom prst="rect">
            <a:avLst/>
          </a:prstGeom>
          <a:noFill/>
        </p:spPr>
        <p:txBody>
          <a:bodyPr wrap="square" rtlCol="0">
            <a:spAutoFit/>
          </a:bodyPr>
          <a:lstStyle/>
          <a:p>
            <a:r>
              <a:rPr lang="en-US" sz="2400" b="1" dirty="0"/>
              <a:t>Research Focus Area I: </a:t>
            </a:r>
            <a:r>
              <a:rPr lang="en-US" sz="2400" b="1" dirty="0" smtClean="0"/>
              <a:t>Anthropology</a:t>
            </a:r>
            <a:endParaRPr lang="en-US" sz="2400" b="1" dirty="0"/>
          </a:p>
          <a:p>
            <a:endParaRPr lang="en-US" dirty="0"/>
          </a:p>
          <a:p>
            <a:pPr marL="285750" indent="-285750">
              <a:buFont typeface="Arial"/>
              <a:buChar char="•"/>
            </a:pPr>
            <a:r>
              <a:rPr lang="en-US" dirty="0" smtClean="0"/>
              <a:t>What is Anthropology and why is it useful for studies of this kind?</a:t>
            </a:r>
          </a:p>
          <a:p>
            <a:endParaRPr lang="en-US" sz="1000" dirty="0" smtClean="0"/>
          </a:p>
          <a:p>
            <a:endParaRPr lang="en-US" dirty="0"/>
          </a:p>
          <a:p>
            <a:pPr marL="285750" indent="-285750">
              <a:buFont typeface="Arial"/>
              <a:buChar char="•"/>
            </a:pPr>
            <a:r>
              <a:rPr lang="en-US" dirty="0" smtClean="0"/>
              <a:t>Among veterans life after injury remains largely uncharted.</a:t>
            </a:r>
            <a:endParaRPr lang="en-US" dirty="0"/>
          </a:p>
          <a:p>
            <a:pPr marL="742950" lvl="1" indent="-285750">
              <a:buFont typeface="Arial"/>
              <a:buChar char="•"/>
            </a:pPr>
            <a:endParaRPr lang="en-US" dirty="0" smtClean="0"/>
          </a:p>
          <a:p>
            <a:pPr marL="742950" lvl="1" indent="-285750">
              <a:buFont typeface="Arial"/>
              <a:buChar char="•"/>
            </a:pPr>
            <a:r>
              <a:rPr lang="en-US" dirty="0" smtClean="0"/>
              <a:t>Studies about social reintegration of Vietnam veterans are only being 	launched in part to address concerns about OIF / OEF veterans.</a:t>
            </a:r>
          </a:p>
          <a:p>
            <a:endParaRPr lang="en-US" sz="1000" dirty="0"/>
          </a:p>
          <a:p>
            <a:pPr marL="285750" indent="-285750">
              <a:buFont typeface="Arial"/>
              <a:buChar char="•"/>
            </a:pPr>
            <a:r>
              <a:rPr lang="en-US" dirty="0" smtClean="0"/>
              <a:t>Anthropology is useful for mapping out under-explored social terrain.</a:t>
            </a:r>
            <a:endParaRPr lang="en-US" dirty="0"/>
          </a:p>
          <a:p>
            <a:pPr marL="742950" lvl="1" indent="-285750">
              <a:buFont typeface="Arial"/>
              <a:buChar char="•"/>
            </a:pPr>
            <a:endParaRPr lang="en-US" dirty="0" smtClean="0"/>
          </a:p>
          <a:p>
            <a:pPr marL="742950" lvl="1" indent="-285750">
              <a:buFont typeface="Arial"/>
              <a:buChar char="•"/>
            </a:pPr>
            <a:r>
              <a:rPr lang="en-US" dirty="0" smtClean="0"/>
              <a:t>Especially areas that are not yet amenable to quantitative social research.</a:t>
            </a:r>
          </a:p>
          <a:p>
            <a:pPr marL="742950" lvl="1" indent="-285750">
              <a:buFont typeface="Arial"/>
              <a:buChar char="•"/>
            </a:pPr>
            <a:endParaRPr lang="en-US" dirty="0"/>
          </a:p>
          <a:p>
            <a:pPr marL="742950" lvl="1" indent="-285750">
              <a:buFont typeface="Arial"/>
              <a:buChar char="•"/>
            </a:pPr>
            <a:r>
              <a:rPr lang="en-US" dirty="0" smtClean="0"/>
              <a:t>Significant attention to the meaning, ideals and experiences of study 	participants.</a:t>
            </a:r>
          </a:p>
          <a:p>
            <a:pPr marL="742950" lvl="1" indent="-285750">
              <a:buFont typeface="Arial"/>
              <a:buChar char="•"/>
            </a:pPr>
            <a:endParaRPr lang="en-US" dirty="0"/>
          </a:p>
          <a:p>
            <a:pPr marL="742950" lvl="1" indent="-285750">
              <a:buFont typeface="Arial"/>
              <a:buChar char="•"/>
            </a:pPr>
            <a:r>
              <a:rPr lang="en-US" dirty="0" smtClean="0"/>
              <a:t>Initially definitions of key terms should be those of the participants. Surveys 	cannot capture this.</a:t>
            </a:r>
          </a:p>
          <a:p>
            <a:endParaRPr lang="en-US" dirty="0"/>
          </a:p>
          <a:p>
            <a:endParaRPr lang="en-US" dirty="0" smtClean="0"/>
          </a:p>
          <a:p>
            <a:endParaRPr lang="en-US" dirty="0"/>
          </a:p>
          <a:p>
            <a:r>
              <a:rPr lang="en-US" dirty="0" smtClean="0"/>
              <a:t>	</a:t>
            </a:r>
            <a:endParaRPr lang="en-US" dirty="0"/>
          </a:p>
        </p:txBody>
      </p:sp>
      <p:sp>
        <p:nvSpPr>
          <p:cNvPr id="6" name="Title 1"/>
          <p:cNvSpPr>
            <a:spLocks noGrp="1"/>
          </p:cNvSpPr>
          <p:nvPr>
            <p:ph type="title"/>
          </p:nvPr>
        </p:nvSpPr>
        <p:spPr>
          <a:xfrm>
            <a:off x="0" y="0"/>
            <a:ext cx="8054109" cy="1006764"/>
          </a:xfrm>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Tree>
    <p:extLst>
      <p:ext uri="{BB962C8B-B14F-4D97-AF65-F5344CB8AC3E}">
        <p14:creationId xmlns:p14="http://schemas.microsoft.com/office/powerpoint/2010/main" val="171106562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37" y="1244287"/>
            <a:ext cx="8826477" cy="5170647"/>
          </a:xfrm>
          <a:prstGeom prst="rect">
            <a:avLst/>
          </a:prstGeom>
          <a:noFill/>
        </p:spPr>
        <p:txBody>
          <a:bodyPr wrap="square" rtlCol="0">
            <a:spAutoFit/>
          </a:bodyPr>
          <a:lstStyle/>
          <a:p>
            <a:r>
              <a:rPr lang="en-US" sz="2400" b="1" dirty="0"/>
              <a:t>Research Focus Area I: </a:t>
            </a:r>
            <a:r>
              <a:rPr lang="en-US" sz="2400" b="1" dirty="0" smtClean="0"/>
              <a:t>Methods</a:t>
            </a:r>
            <a:endParaRPr lang="en-US" sz="2400" b="1" dirty="0"/>
          </a:p>
          <a:p>
            <a:endParaRPr lang="en-US" dirty="0"/>
          </a:p>
          <a:p>
            <a:pPr marL="285750" indent="-285750">
              <a:buFont typeface="Arial"/>
              <a:buChar char="•"/>
            </a:pPr>
            <a:r>
              <a:rPr lang="en-US" dirty="0" smtClean="0"/>
              <a:t>Anthropological Approaches and Methods </a:t>
            </a:r>
          </a:p>
          <a:p>
            <a:endParaRPr lang="en-US" dirty="0"/>
          </a:p>
          <a:p>
            <a:pPr marL="285750" indent="-285750">
              <a:buFont typeface="Arial"/>
              <a:buChar char="•"/>
            </a:pPr>
            <a:r>
              <a:rPr lang="en-US" dirty="0" smtClean="0"/>
              <a:t>Developing a “Natural History”</a:t>
            </a:r>
            <a:endParaRPr lang="en-US" dirty="0"/>
          </a:p>
          <a:p>
            <a:endParaRPr lang="en-US" dirty="0" smtClean="0"/>
          </a:p>
          <a:p>
            <a:pPr marL="742950" lvl="1" indent="-285750">
              <a:buFont typeface="Arial"/>
              <a:buChar char="•"/>
            </a:pPr>
            <a:r>
              <a:rPr lang="en-US" dirty="0" smtClean="0"/>
              <a:t>Periods of observations during clinic routines;</a:t>
            </a:r>
          </a:p>
          <a:p>
            <a:pPr marL="285750" indent="-285750">
              <a:buFont typeface="Arial"/>
              <a:buChar char="•"/>
            </a:pPr>
            <a:endParaRPr lang="en-US" dirty="0"/>
          </a:p>
          <a:p>
            <a:pPr marL="742950" lvl="1" indent="-285750">
              <a:buFont typeface="Arial"/>
              <a:buChar char="•"/>
            </a:pPr>
            <a:r>
              <a:rPr lang="en-US" dirty="0" smtClean="0"/>
              <a:t>Periods of observation outside of the clinic, off base, in the community (when possible); </a:t>
            </a:r>
          </a:p>
          <a:p>
            <a:pPr marL="285750" indent="-285750">
              <a:buFont typeface="Arial"/>
              <a:buChar char="•"/>
            </a:pPr>
            <a:endParaRPr lang="en-US" dirty="0" smtClean="0"/>
          </a:p>
          <a:p>
            <a:pPr marL="742950" lvl="1" indent="-285750">
              <a:buFont typeface="Arial"/>
              <a:buChar char="•"/>
            </a:pPr>
            <a:r>
              <a:rPr lang="en-US" dirty="0" smtClean="0"/>
              <a:t>Develop a catalog of key concepts, terms, values, ideals generated from observations and conversations;</a:t>
            </a:r>
          </a:p>
          <a:p>
            <a:pPr marL="285750" indent="-285750">
              <a:buFont typeface="Arial"/>
              <a:buChar char="•"/>
            </a:pPr>
            <a:endParaRPr lang="en-US" dirty="0"/>
          </a:p>
          <a:p>
            <a:pPr marL="742950" lvl="1" indent="-285750">
              <a:buFont typeface="Arial"/>
              <a:buChar char="•"/>
            </a:pPr>
            <a:r>
              <a:rPr lang="en-US" dirty="0" smtClean="0"/>
              <a:t>One hour interviews around key themes, etc., to expand, revise, and develop key concepts.</a:t>
            </a:r>
          </a:p>
          <a:p>
            <a:endParaRPr lang="en-US" dirty="0"/>
          </a:p>
          <a:p>
            <a:r>
              <a:rPr lang="en-US" dirty="0" smtClean="0"/>
              <a:t>	</a:t>
            </a:r>
            <a:endParaRPr lang="en-US" dirty="0"/>
          </a:p>
        </p:txBody>
      </p:sp>
      <p:sp>
        <p:nvSpPr>
          <p:cNvPr id="5" name="Title 1"/>
          <p:cNvSpPr>
            <a:spLocks noGrp="1"/>
          </p:cNvSpPr>
          <p:nvPr>
            <p:ph type="title"/>
          </p:nvPr>
        </p:nvSpPr>
        <p:spPr>
          <a:xfrm>
            <a:off x="0" y="0"/>
            <a:ext cx="8054109" cy="1006764"/>
          </a:xfrm>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Tree>
    <p:extLst>
      <p:ext uri="{BB962C8B-B14F-4D97-AF65-F5344CB8AC3E}">
        <p14:creationId xmlns:p14="http://schemas.microsoft.com/office/powerpoint/2010/main" val="38498316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37" y="1244286"/>
            <a:ext cx="9005966" cy="5078314"/>
          </a:xfrm>
          <a:prstGeom prst="rect">
            <a:avLst/>
          </a:prstGeom>
          <a:noFill/>
        </p:spPr>
        <p:txBody>
          <a:bodyPr wrap="none" rtlCol="0">
            <a:spAutoFit/>
          </a:bodyPr>
          <a:lstStyle/>
          <a:p>
            <a:r>
              <a:rPr lang="en-US" sz="2400" b="1" dirty="0"/>
              <a:t>Research Focus Area I: </a:t>
            </a:r>
            <a:r>
              <a:rPr lang="en-US" sz="2400" b="1" dirty="0" smtClean="0"/>
              <a:t>Projects</a:t>
            </a:r>
            <a:endParaRPr lang="en-US" sz="2400" b="1" dirty="0"/>
          </a:p>
          <a:p>
            <a:endParaRPr lang="en-US" sz="2000" dirty="0"/>
          </a:p>
          <a:p>
            <a:r>
              <a:rPr lang="en-US" sz="2000" dirty="0"/>
              <a:t>Three </a:t>
            </a:r>
            <a:r>
              <a:rPr lang="en-US" sz="2000" dirty="0" smtClean="0"/>
              <a:t>Ongoing CRSR Projects</a:t>
            </a:r>
          </a:p>
          <a:p>
            <a:endParaRPr lang="en-US" sz="2000" b="1" dirty="0"/>
          </a:p>
          <a:p>
            <a:r>
              <a:rPr lang="en-US" sz="2000" b="1" dirty="0" smtClean="0"/>
              <a:t>1. </a:t>
            </a:r>
            <a:r>
              <a:rPr lang="en-US" b="1" dirty="0" smtClean="0"/>
              <a:t>Interpreting and Promoting </a:t>
            </a:r>
            <a:r>
              <a:rPr lang="en-US" b="1" dirty="0"/>
              <a:t>Adherence among Outpatients in </a:t>
            </a:r>
            <a:r>
              <a:rPr lang="en-US" b="1" dirty="0" smtClean="0"/>
              <a:t>the MATC</a:t>
            </a:r>
            <a:endParaRPr lang="en-US" b="1" dirty="0"/>
          </a:p>
          <a:p>
            <a:r>
              <a:rPr lang="en-US" dirty="0"/>
              <a:t>This study investigates the role that resilience and autonomy have in shaping </a:t>
            </a:r>
            <a:r>
              <a:rPr lang="en-US" dirty="0" smtClean="0"/>
              <a:t>“good” </a:t>
            </a:r>
          </a:p>
          <a:p>
            <a:r>
              <a:rPr lang="en-US" dirty="0" smtClean="0"/>
              <a:t>outcomes </a:t>
            </a:r>
            <a:r>
              <a:rPr lang="en-US" dirty="0"/>
              <a:t>in the rehabilitation program context.  </a:t>
            </a:r>
          </a:p>
          <a:p>
            <a:endParaRPr lang="en-US" dirty="0"/>
          </a:p>
          <a:p>
            <a:r>
              <a:rPr lang="en-US" b="1" dirty="0"/>
              <a:t>2</a:t>
            </a:r>
            <a:r>
              <a:rPr lang="en-US" b="1" dirty="0" smtClean="0"/>
              <a:t>. Social </a:t>
            </a:r>
            <a:r>
              <a:rPr lang="en-US" b="1" dirty="0"/>
              <a:t>Reintegration of Service-Members with Orthopedic Injuries</a:t>
            </a:r>
            <a:endParaRPr lang="en-US" dirty="0"/>
          </a:p>
          <a:p>
            <a:r>
              <a:rPr lang="en-US" dirty="0"/>
              <a:t>This study investigates the social reintegration experience of wounded warriors who </a:t>
            </a:r>
            <a:endParaRPr lang="en-US" dirty="0" smtClean="0"/>
          </a:p>
          <a:p>
            <a:r>
              <a:rPr lang="en-US" dirty="0" smtClean="0"/>
              <a:t>have </a:t>
            </a:r>
            <a:r>
              <a:rPr lang="en-US" dirty="0"/>
              <a:t>had extremity amputations and have been treated in the Armed Forces Amputee </a:t>
            </a:r>
            <a:endParaRPr lang="en-US" dirty="0" smtClean="0"/>
          </a:p>
          <a:p>
            <a:r>
              <a:rPr lang="en-US" dirty="0" smtClean="0"/>
              <a:t>Patient </a:t>
            </a:r>
            <a:r>
              <a:rPr lang="en-US" dirty="0"/>
              <a:t>Care </a:t>
            </a:r>
            <a:r>
              <a:rPr lang="en-US" dirty="0" smtClean="0"/>
              <a:t>Program (APCP).</a:t>
            </a:r>
            <a:endParaRPr lang="en-US" b="1" dirty="0"/>
          </a:p>
          <a:p>
            <a:endParaRPr lang="en-US" b="1" dirty="0"/>
          </a:p>
          <a:p>
            <a:r>
              <a:rPr lang="en-US" b="1" dirty="0"/>
              <a:t>3</a:t>
            </a:r>
            <a:r>
              <a:rPr lang="en-US" b="1" dirty="0" smtClean="0"/>
              <a:t>. Neuropsychiatric </a:t>
            </a:r>
            <a:r>
              <a:rPr lang="en-US" b="1" dirty="0"/>
              <a:t>Co-morbidities and Reintegration</a:t>
            </a:r>
          </a:p>
          <a:p>
            <a:r>
              <a:rPr lang="en-US" dirty="0"/>
              <a:t>This study investigates the role that mild traumatic brain </a:t>
            </a:r>
            <a:r>
              <a:rPr lang="en-US" dirty="0" smtClean="0"/>
              <a:t>(mTBI) injury </a:t>
            </a:r>
            <a:r>
              <a:rPr lang="en-US" dirty="0"/>
              <a:t>plays in social </a:t>
            </a:r>
            <a:endParaRPr lang="en-US" dirty="0" smtClean="0"/>
          </a:p>
          <a:p>
            <a:r>
              <a:rPr lang="en-US" dirty="0" smtClean="0"/>
              <a:t>reintegration </a:t>
            </a:r>
            <a:r>
              <a:rPr lang="en-US" dirty="0"/>
              <a:t>of wounded warriors who have had extremity amputations and have </a:t>
            </a:r>
            <a:endParaRPr lang="en-US" dirty="0" smtClean="0"/>
          </a:p>
          <a:p>
            <a:r>
              <a:rPr lang="en-US" dirty="0" smtClean="0"/>
              <a:t>been </a:t>
            </a:r>
            <a:r>
              <a:rPr lang="en-US" dirty="0"/>
              <a:t>treated in the </a:t>
            </a:r>
            <a:r>
              <a:rPr lang="en-US" dirty="0" smtClean="0"/>
              <a:t>APCP.</a:t>
            </a:r>
            <a:endParaRPr lang="en-US" b="1" dirty="0"/>
          </a:p>
        </p:txBody>
      </p:sp>
      <p:sp>
        <p:nvSpPr>
          <p:cNvPr id="5" name="Title 1"/>
          <p:cNvSpPr>
            <a:spLocks noGrp="1"/>
          </p:cNvSpPr>
          <p:nvPr>
            <p:ph type="title"/>
          </p:nvPr>
        </p:nvSpPr>
        <p:spPr>
          <a:xfrm>
            <a:off x="0" y="0"/>
            <a:ext cx="8054109" cy="1006764"/>
          </a:xfrm>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Tree>
    <p:extLst>
      <p:ext uri="{BB962C8B-B14F-4D97-AF65-F5344CB8AC3E}">
        <p14:creationId xmlns:p14="http://schemas.microsoft.com/office/powerpoint/2010/main" val="28034336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437" y="1244286"/>
            <a:ext cx="8849548" cy="5078313"/>
          </a:xfrm>
          <a:prstGeom prst="rect">
            <a:avLst/>
          </a:prstGeom>
          <a:noFill/>
        </p:spPr>
        <p:txBody>
          <a:bodyPr wrap="none" rtlCol="0">
            <a:spAutoFit/>
          </a:bodyPr>
          <a:lstStyle/>
          <a:p>
            <a:r>
              <a:rPr lang="en-US" sz="2400" b="1" dirty="0"/>
              <a:t>Research Focus Area I: </a:t>
            </a:r>
            <a:r>
              <a:rPr lang="en-US" sz="2400" b="1" dirty="0" smtClean="0"/>
              <a:t>Recruitment Totals</a:t>
            </a:r>
          </a:p>
          <a:p>
            <a:endParaRPr lang="en-US" sz="2000" dirty="0"/>
          </a:p>
          <a:p>
            <a:endParaRPr lang="en-US" sz="2000" dirty="0"/>
          </a:p>
          <a:p>
            <a:r>
              <a:rPr lang="en-US" sz="2000" u="sng" dirty="0"/>
              <a:t>Study 1: Outpatients</a:t>
            </a:r>
            <a:r>
              <a:rPr lang="en-US" sz="2000" dirty="0"/>
              <a:t>:		</a:t>
            </a:r>
            <a:r>
              <a:rPr lang="en-US" sz="2000" dirty="0" smtClean="0"/>
              <a:t>  Goal: n=20 </a:t>
            </a:r>
            <a:r>
              <a:rPr lang="en-US" sz="2000" dirty="0"/>
              <a:t>patients and </a:t>
            </a:r>
            <a:r>
              <a:rPr lang="en-US" sz="2000" dirty="0" smtClean="0"/>
              <a:t>n=15 </a:t>
            </a:r>
            <a:r>
              <a:rPr lang="en-US" sz="2000" dirty="0"/>
              <a:t>clinicians</a:t>
            </a:r>
          </a:p>
          <a:p>
            <a:r>
              <a:rPr lang="en-US" sz="2000" dirty="0"/>
              <a:t>				</a:t>
            </a:r>
            <a:r>
              <a:rPr lang="en-US" sz="2000" dirty="0" smtClean="0"/>
              <a:t>  To </a:t>
            </a:r>
            <a:r>
              <a:rPr lang="en-US" sz="2000" dirty="0"/>
              <a:t>Date: </a:t>
            </a:r>
            <a:r>
              <a:rPr lang="en-US" sz="2000" dirty="0" smtClean="0"/>
              <a:t>n=17 </a:t>
            </a:r>
            <a:r>
              <a:rPr lang="en-US" sz="2000" dirty="0"/>
              <a:t>patients and </a:t>
            </a:r>
            <a:r>
              <a:rPr lang="en-US" sz="2000" dirty="0" smtClean="0"/>
              <a:t>n=10 </a:t>
            </a:r>
            <a:r>
              <a:rPr lang="en-US" sz="2000" dirty="0"/>
              <a:t>clinicians</a:t>
            </a:r>
          </a:p>
          <a:p>
            <a:endParaRPr lang="en-US" sz="2000" dirty="0" smtClean="0"/>
          </a:p>
          <a:p>
            <a:endParaRPr lang="en-US" sz="2000" dirty="0" smtClean="0"/>
          </a:p>
          <a:p>
            <a:endParaRPr lang="en-US" sz="2000" dirty="0"/>
          </a:p>
          <a:p>
            <a:r>
              <a:rPr lang="en-US" sz="2000" u="sng" dirty="0"/>
              <a:t>Study 2: Extremity Amputation</a:t>
            </a:r>
            <a:r>
              <a:rPr lang="en-US" sz="2000" dirty="0"/>
              <a:t>:	</a:t>
            </a:r>
            <a:r>
              <a:rPr lang="en-US" sz="2000" dirty="0" smtClean="0"/>
              <a:t>  Goal: n=20 </a:t>
            </a:r>
            <a:r>
              <a:rPr lang="en-US" sz="2000" dirty="0"/>
              <a:t>patients</a:t>
            </a:r>
          </a:p>
          <a:p>
            <a:r>
              <a:rPr lang="en-US" sz="2000" dirty="0"/>
              <a:t>				</a:t>
            </a:r>
            <a:r>
              <a:rPr lang="en-US" sz="2000" dirty="0" smtClean="0"/>
              <a:t>  To </a:t>
            </a:r>
            <a:r>
              <a:rPr lang="en-US" sz="2000" dirty="0"/>
              <a:t>Date: </a:t>
            </a:r>
            <a:r>
              <a:rPr lang="en-US" sz="2000" dirty="0" smtClean="0"/>
              <a:t>n=18 patients</a:t>
            </a:r>
            <a:endParaRPr lang="en-US" sz="2000" dirty="0"/>
          </a:p>
          <a:p>
            <a:endParaRPr lang="en-US" sz="2000" dirty="0" smtClean="0"/>
          </a:p>
          <a:p>
            <a:endParaRPr lang="en-US" sz="2000" dirty="0" smtClean="0"/>
          </a:p>
          <a:p>
            <a:endParaRPr lang="en-US" sz="2000" dirty="0"/>
          </a:p>
          <a:p>
            <a:r>
              <a:rPr lang="en-US" sz="2000" u="sng" dirty="0"/>
              <a:t>Study 3: Amputation with mTBI</a:t>
            </a:r>
            <a:r>
              <a:rPr lang="en-US" sz="2000" dirty="0"/>
              <a:t>:	</a:t>
            </a:r>
            <a:r>
              <a:rPr lang="en-US" sz="2000" dirty="0" smtClean="0"/>
              <a:t>  Goal: n=20 </a:t>
            </a:r>
            <a:r>
              <a:rPr lang="en-US" sz="2000" dirty="0"/>
              <a:t>patients</a:t>
            </a:r>
          </a:p>
          <a:p>
            <a:r>
              <a:rPr lang="en-US" sz="2000" dirty="0"/>
              <a:t>				</a:t>
            </a:r>
            <a:r>
              <a:rPr lang="en-US" sz="2000" dirty="0" smtClean="0"/>
              <a:t>  To </a:t>
            </a:r>
            <a:r>
              <a:rPr lang="en-US" sz="2000" dirty="0"/>
              <a:t>Date: </a:t>
            </a:r>
            <a:r>
              <a:rPr lang="en-US" sz="2000" dirty="0" smtClean="0"/>
              <a:t>n=17 patients</a:t>
            </a:r>
            <a:endParaRPr lang="en-US" sz="2000" dirty="0"/>
          </a:p>
          <a:p>
            <a:endParaRPr lang="en-US" sz="2000" dirty="0"/>
          </a:p>
        </p:txBody>
      </p:sp>
      <p:sp>
        <p:nvSpPr>
          <p:cNvPr id="5" name="Title 1"/>
          <p:cNvSpPr>
            <a:spLocks noGrp="1"/>
          </p:cNvSpPr>
          <p:nvPr>
            <p:ph type="title"/>
          </p:nvPr>
        </p:nvSpPr>
        <p:spPr>
          <a:xfrm>
            <a:off x="0" y="0"/>
            <a:ext cx="8054109" cy="1006764"/>
          </a:xfrm>
        </p:spPr>
        <p:txBody>
          <a:bodyPr>
            <a:normAutofit/>
          </a:bodyPr>
          <a:lstStyle/>
          <a:p>
            <a:r>
              <a:rPr lang="en-US" dirty="0" smtClean="0"/>
              <a:t>Research Focus Area I</a:t>
            </a:r>
            <a:br>
              <a:rPr lang="en-US" dirty="0" smtClean="0"/>
            </a:br>
            <a:r>
              <a:rPr lang="en-US" dirty="0"/>
              <a:t/>
            </a:r>
            <a:br>
              <a:rPr lang="en-US" dirty="0"/>
            </a:br>
            <a:r>
              <a:rPr lang="en-US" sz="1100" b="1" dirty="0">
                <a:latin typeface="Arial" charset="0"/>
                <a:cs typeface="Arial" charset="0"/>
              </a:rPr>
              <a:t>PI:  </a:t>
            </a:r>
            <a:r>
              <a:rPr lang="en-US" sz="1100" dirty="0" smtClean="0">
                <a:latin typeface="Arial" charset="0"/>
                <a:cs typeface="Arial" charset="0"/>
              </a:rPr>
              <a:t>Seth Messinger</a:t>
            </a:r>
            <a:r>
              <a:rPr lang="en-US" sz="1100" dirty="0">
                <a:latin typeface="Arial" charset="0"/>
                <a:cs typeface="Arial" charset="0"/>
              </a:rPr>
              <a:t>		</a:t>
            </a:r>
            <a:r>
              <a:rPr lang="en-US" sz="1100" dirty="0" smtClean="0">
                <a:latin typeface="Arial" charset="0"/>
                <a:cs typeface="Arial" charset="0"/>
              </a:rPr>
              <a:t>		</a:t>
            </a:r>
            <a:r>
              <a:rPr lang="en-US" sz="1100" b="1" dirty="0" smtClean="0">
                <a:latin typeface="Arial" charset="0"/>
                <a:cs typeface="Arial" charset="0"/>
              </a:rPr>
              <a:t>Org</a:t>
            </a:r>
            <a:r>
              <a:rPr lang="en-US" sz="1100" b="1" dirty="0">
                <a:latin typeface="Arial" charset="0"/>
                <a:cs typeface="Arial" charset="0"/>
              </a:rPr>
              <a:t>:  </a:t>
            </a:r>
            <a:r>
              <a:rPr lang="en-US" sz="1100" dirty="0" smtClean="0">
                <a:latin typeface="Arial" charset="0"/>
                <a:cs typeface="Arial" charset="0"/>
              </a:rPr>
              <a:t>Henry M. Jackson Foundation</a:t>
            </a:r>
            <a:endParaRPr lang="en-US" sz="1100" dirty="0"/>
          </a:p>
        </p:txBody>
      </p:sp>
    </p:spTree>
    <p:extLst>
      <p:ext uri="{BB962C8B-B14F-4D97-AF65-F5344CB8AC3E}">
        <p14:creationId xmlns:p14="http://schemas.microsoft.com/office/powerpoint/2010/main" val="288914547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3064</TotalTime>
  <Words>2769</Words>
  <Application>Microsoft Macintosh PowerPoint</Application>
  <PresentationFormat>On-screen Show (4:3)</PresentationFormat>
  <Paragraphs>472</Paragraphs>
  <Slides>27</Slides>
  <Notes>17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Center for Rehabilitation Sciences Research  PI:  Seth Messinger    Org:  Henry M. Jackson Foundation</vt:lpstr>
      <vt:lpstr>Research Focus Area I  PI:  Seth Messinger    Org:  Henry M. Jackson Foundation</vt:lpstr>
      <vt:lpstr>Research Focus Area I  PI:  Seth Messinger    Org:  Henry M. Jackson Foundation</vt:lpstr>
      <vt:lpstr>Research Focus Area I  PI:  Seth Messinger    Org:  Henry M. Jackson Foundation</vt:lpstr>
      <vt:lpstr>Research Focus Area I  PI:  Seth Messinger    Org:  Henry M. Jackson Foundation</vt:lpstr>
      <vt:lpstr>Research Focus Area I  PI:  Seth Messinger    Org:  Henry M. Jackson Foundation</vt:lpstr>
      <vt:lpstr>Research Focus Area I  PI:  Seth Messinger    Org:  Henry M. Jackson Foundation</vt:lpstr>
      <vt:lpstr>Research Focus Area I  PI:  Seth Messinger    Org:  Henry M. Jackson Foundation</vt:lpstr>
      <vt:lpstr>Research Focus Area I  PI:  Seth Messinger    Org:  Henry M. Jackson Foundation</vt:lpstr>
      <vt:lpstr>Research Focus Area I  PI:  Seth Messinger    Org:  Henry M. Jackson Foundation</vt:lpstr>
      <vt:lpstr>Research Focus Area I  PI:  Seth Messinger    Org:  Henry M. Jackson Foundation</vt:lpstr>
      <vt:lpstr>Research Focus Area I  PI:  Seth Messinger    Org:  Henry M. Jackson Foundation</vt:lpstr>
      <vt:lpstr>Research Focus Area I  PI:  Seth Messinger    Org:  Henry M. Jackson Foundation</vt:lpstr>
      <vt:lpstr>Research Focus Area I  PI:  Seth Messinger    Org:  Henry M. Jackson Foundation</vt:lpstr>
      <vt:lpstr>Research Focus Area I  PI:  Seth Messinger    Org:  Henry M. Jackson Foundation</vt:lpstr>
      <vt:lpstr>Research Focus Area I  PI:  Seth Messinger    Org:  Henry M. Jackson Foundation</vt:lpstr>
      <vt:lpstr>Research Focus Area I  PI:  Seth Messinger    Org:  Henry M. Jackson Foundation</vt:lpstr>
      <vt:lpstr>Research Focus Area I  PI:  Seth Messinger    Org:  Henry M. Jackson Foundation</vt:lpstr>
      <vt:lpstr>Research Focus Area I  PI:  Seth Messinger    Org:  Henry M. Jackson Foundation</vt:lpstr>
      <vt:lpstr>Research Focus Area I  PI:  Seth Messinger    Org:  Henry M. Jackson Foundation</vt:lpstr>
      <vt:lpstr>Research Focus Area I  PI:  Seth Messinger    Org:  Henry M. Jackson Foundation</vt:lpstr>
      <vt:lpstr>  Research Focus Area I: Future Projects </vt:lpstr>
      <vt:lpstr>Research Focus Area I  PI:  Seth Messinger    Org:  Henry M. Jackson Foundation</vt:lpstr>
      <vt:lpstr>Research Focus Area I  PI:  Seth Messinger    Org:  Henry M. Jackson Foundation</vt:lpstr>
      <vt:lpstr>Research Focus Area I  PI:  Seth Messinger    Org:  Henry M. Jackson Foundation</vt:lpstr>
      <vt:lpstr>Research Focus Area I  PI:  Seth Messinger    Org:  Henry M. Jackson Foundation</vt:lpstr>
      <vt:lpstr>Research Focus Area I  PI:  Seth Messinger    Org:  Henry M. Jackson Foundation</vt:lpstr>
    </vt:vector>
  </TitlesOfParts>
  <Company>SAIC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feistera</dc:creator>
  <cp:lastModifiedBy>Seth Messinger</cp:lastModifiedBy>
  <cp:revision>198</cp:revision>
  <dcterms:created xsi:type="dcterms:W3CDTF">2009-07-23T23:39:51Z</dcterms:created>
  <dcterms:modified xsi:type="dcterms:W3CDTF">2014-11-07T16:16:27Z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0008008003000000000001023720</vt:lpwstr>
  </property>
</Properties>
</file>